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diagrams/data1.xml" ContentType="application/vnd.openxmlformats-officedocument.drawingml.diagramData+xml"/>
  <Override PartName="/ppt/slideLayouts/slideLayout6.xml" ContentType="application/vnd.openxmlformats-officedocument.presentationml.slideLayout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heme/theme3.xml" ContentType="application/vnd.openxmlformats-officedocument.theme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96" r:id="rId6"/>
    <p:sldId id="277" r:id="rId7"/>
    <p:sldId id="293" r:id="rId8"/>
    <p:sldId id="278" r:id="rId9"/>
    <p:sldId id="280" r:id="rId10"/>
    <p:sldId id="298" r:id="rId11"/>
    <p:sldId id="282" r:id="rId12"/>
    <p:sldId id="283" r:id="rId13"/>
    <p:sldId id="284" r:id="rId14"/>
    <p:sldId id="264" r:id="rId15"/>
    <p:sldId id="265" r:id="rId16"/>
    <p:sldId id="266" r:id="rId17"/>
    <p:sldId id="267" r:id="rId18"/>
    <p:sldId id="269" r:id="rId19"/>
    <p:sldId id="270" r:id="rId20"/>
    <p:sldId id="272" r:id="rId21"/>
    <p:sldId id="299" r:id="rId22"/>
    <p:sldId id="273" r:id="rId23"/>
    <p:sldId id="274" r:id="rId24"/>
    <p:sldId id="275" r:id="rId25"/>
    <p:sldId id="294" r:id="rId26"/>
    <p:sldId id="295" r:id="rId27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D"/>
    <a:srgbClr val="5D5D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17E2D-A972-4038-8DEC-B6DEAFEAB0DC}" v="15" dt="2023-03-24T13:57:59.941"/>
    <p1510:client id="{38B89C87-4028-4123-9B41-24851FAC1944}" v="1" dt="2023-03-23T14:09:40.5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openxmlformats.org/officeDocument/2006/relationships/customXml" Target="../customXml/item4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A039CA-D801-4CFD-961A-E71244395A2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8B5157A-E7B0-4BE1-B555-959E0FED326E}">
      <dgm:prSet phldrT="[Texte]"/>
      <dgm:spPr/>
      <dgm:t>
        <a:bodyPr/>
        <a:lstStyle/>
        <a:p>
          <a:r>
            <a:rPr lang="fr-FR" dirty="0"/>
            <a:t>Culture de sécurité</a:t>
          </a:r>
        </a:p>
      </dgm:t>
    </dgm:pt>
    <dgm:pt modelId="{AD8547F6-2499-402A-838E-3947155E38AF}" type="parTrans" cxnId="{6F37C4B7-FF6D-44CE-B6E7-9A3AC50B8080}">
      <dgm:prSet/>
      <dgm:spPr/>
      <dgm:t>
        <a:bodyPr/>
        <a:lstStyle/>
        <a:p>
          <a:endParaRPr lang="fr-FR"/>
        </a:p>
      </dgm:t>
    </dgm:pt>
    <dgm:pt modelId="{9554FB61-7B6D-45BE-BA35-7A071BA58960}" type="sibTrans" cxnId="{6F37C4B7-FF6D-44CE-B6E7-9A3AC50B8080}">
      <dgm:prSet/>
      <dgm:spPr/>
      <dgm:t>
        <a:bodyPr/>
        <a:lstStyle/>
        <a:p>
          <a:endParaRPr lang="fr-FR"/>
        </a:p>
      </dgm:t>
    </dgm:pt>
    <dgm:pt modelId="{6D9935AA-1443-49CF-9907-95265B363C72}">
      <dgm:prSet phldrT="[Texte]" custT="1"/>
      <dgm:spPr/>
      <dgm:t>
        <a:bodyPr/>
        <a:lstStyle/>
        <a:p>
          <a:pPr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dirty="0"/>
        </a:p>
        <a:p>
          <a:pPr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dirty="0">
              <a:solidFill>
                <a:schemeClr val="tx1"/>
              </a:solidFill>
            </a:rPr>
            <a:t>SIGNALEMENT ET DECLARATION</a:t>
          </a:r>
        </a:p>
        <a:p>
          <a:pPr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dirty="0"/>
            <a:t>Les professionnels et l’organisation sont convaincus de l’intérêt de signaler/déclarer les situations dangereuses et les événements indésirables quelle que soit leur gravité pour améliorer la sécurité.  </a:t>
          </a:r>
        </a:p>
      </dgm:t>
    </dgm:pt>
    <dgm:pt modelId="{B2318EFB-FE3F-4571-81F3-2026B00991AB}" type="parTrans" cxnId="{4C9706C9-EA35-42AB-AF5C-02BBE88616D5}">
      <dgm:prSet/>
      <dgm:spPr/>
      <dgm:t>
        <a:bodyPr/>
        <a:lstStyle/>
        <a:p>
          <a:endParaRPr lang="fr-FR"/>
        </a:p>
      </dgm:t>
    </dgm:pt>
    <dgm:pt modelId="{32B54E4A-1DE6-4FDF-94F2-EC842051C6E4}" type="sibTrans" cxnId="{4C9706C9-EA35-42AB-AF5C-02BBE88616D5}">
      <dgm:prSet/>
      <dgm:spPr/>
      <dgm:t>
        <a:bodyPr/>
        <a:lstStyle/>
        <a:p>
          <a:endParaRPr lang="fr-FR"/>
        </a:p>
      </dgm:t>
    </dgm:pt>
    <dgm:pt modelId="{96BCFA35-DB04-47C8-B2CA-8CDA0F12EBC0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fr-FR" sz="2400" dirty="0">
              <a:solidFill>
                <a:schemeClr val="tx1"/>
              </a:solidFill>
            </a:rPr>
            <a:t>RETOUR D’EXPERIENCE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500" dirty="0"/>
            <a:t>Les professionnels et l’organisation sont persuadés que l’analyse approfondie (analyse dite « systémique ») des situations à risque et des évènements indésirables survenus permet de tirer des enseignements qui sont partagés pour mieux maîtriser l’avenir et améliorer la sécurité.</a:t>
          </a:r>
        </a:p>
      </dgm:t>
    </dgm:pt>
    <dgm:pt modelId="{F6F814FF-A7B1-4C07-88DA-BACDCD4EB67D}" type="parTrans" cxnId="{06B2C65F-199C-4BCF-8911-FF01E6469800}">
      <dgm:prSet/>
      <dgm:spPr/>
      <dgm:t>
        <a:bodyPr/>
        <a:lstStyle/>
        <a:p>
          <a:endParaRPr lang="fr-FR"/>
        </a:p>
      </dgm:t>
    </dgm:pt>
    <dgm:pt modelId="{08C1C081-E496-4C0D-A4FB-79B93F135D36}" type="sibTrans" cxnId="{06B2C65F-199C-4BCF-8911-FF01E6469800}">
      <dgm:prSet/>
      <dgm:spPr/>
      <dgm:t>
        <a:bodyPr/>
        <a:lstStyle/>
        <a:p>
          <a:endParaRPr lang="fr-FR"/>
        </a:p>
      </dgm:t>
    </dgm:pt>
    <dgm:pt modelId="{D4C0A9F7-4CDD-4A9D-A0D9-7CADF8911FA5}">
      <dgm:prSet custT="1"/>
      <dgm:spPr/>
      <dgm:t>
        <a:bodyPr/>
        <a:lstStyle/>
        <a:p>
          <a:r>
            <a:rPr lang="fr-FR" sz="2400" dirty="0">
              <a:solidFill>
                <a:schemeClr val="tx1"/>
              </a:solidFill>
            </a:rPr>
            <a:t>CULTURE JUSTE</a:t>
          </a:r>
        </a:p>
        <a:p>
          <a:r>
            <a:rPr lang="fr-FR" sz="1500" dirty="0"/>
            <a:t>Le management est équitable et loyal, il ne tire pas de conclusions hâtives suite à la survenue d’un événement indésirable. </a:t>
          </a:r>
        </a:p>
      </dgm:t>
    </dgm:pt>
    <dgm:pt modelId="{22BF766B-10D1-4F03-AD66-782446DE99D7}" type="parTrans" cxnId="{D4E0CA20-9996-4C24-B45A-D8205317ADC1}">
      <dgm:prSet/>
      <dgm:spPr/>
      <dgm:t>
        <a:bodyPr/>
        <a:lstStyle/>
        <a:p>
          <a:endParaRPr lang="fr-FR"/>
        </a:p>
      </dgm:t>
    </dgm:pt>
    <dgm:pt modelId="{34FAC1E6-F3E5-4656-8916-7B999D6F3FE2}" type="sibTrans" cxnId="{D4E0CA20-9996-4C24-B45A-D8205317ADC1}">
      <dgm:prSet/>
      <dgm:spPr/>
      <dgm:t>
        <a:bodyPr/>
        <a:lstStyle/>
        <a:p>
          <a:endParaRPr lang="fr-FR"/>
        </a:p>
      </dgm:t>
    </dgm:pt>
    <dgm:pt modelId="{32DC2996-6F81-4FE7-A83D-E9D747DA23AF}">
      <dgm:prSet custT="1"/>
      <dgm:spPr/>
      <dgm:t>
        <a:bodyPr/>
        <a:lstStyle/>
        <a:p>
          <a:pPr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dirty="0">
              <a:solidFill>
                <a:schemeClr val="tx1"/>
              </a:solidFill>
            </a:rPr>
            <a:t>TRAVAIL EN EQUIPE POUR S’ADAPTER AU CHANGEMENT</a:t>
          </a:r>
        </a:p>
        <a:p>
          <a:pPr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dirty="0"/>
            <a:t>Les professionnels reconnaissent l’impact de la qualité du travail en équipe au sein de l’organisation pour améliorer la sécurité des patients.</a:t>
          </a:r>
        </a:p>
      </dgm:t>
    </dgm:pt>
    <dgm:pt modelId="{43C06064-96BE-4260-974B-CEB1D2F239A7}" type="parTrans" cxnId="{F6A19B3A-AF1E-41A7-946B-A79434BEB8DA}">
      <dgm:prSet/>
      <dgm:spPr/>
      <dgm:t>
        <a:bodyPr/>
        <a:lstStyle/>
        <a:p>
          <a:endParaRPr lang="fr-FR"/>
        </a:p>
      </dgm:t>
    </dgm:pt>
    <dgm:pt modelId="{29471D7A-A077-4E6A-BC8D-DAB301B6CD9A}" type="sibTrans" cxnId="{F6A19B3A-AF1E-41A7-946B-A79434BEB8DA}">
      <dgm:prSet/>
      <dgm:spPr/>
      <dgm:t>
        <a:bodyPr/>
        <a:lstStyle/>
        <a:p>
          <a:endParaRPr lang="fr-FR"/>
        </a:p>
      </dgm:t>
    </dgm:pt>
    <dgm:pt modelId="{F22D2B21-DAB2-4F46-84FE-03019B3B95E0}" type="pres">
      <dgm:prSet presAssocID="{1DA039CA-D801-4CFD-961A-E71244395A2F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492B845-D1B5-4772-88B8-23FB771D7BF7}" type="pres">
      <dgm:prSet presAssocID="{1DA039CA-D801-4CFD-961A-E71244395A2F}" presName="matrix" presStyleCnt="0"/>
      <dgm:spPr/>
    </dgm:pt>
    <dgm:pt modelId="{F6391EE9-9BCC-4EEF-913D-846928F1FB3E}" type="pres">
      <dgm:prSet presAssocID="{1DA039CA-D801-4CFD-961A-E71244395A2F}" presName="tile1" presStyleLbl="node1" presStyleIdx="0" presStyleCnt="4" custLinFactNeighborX="359" custLinFactNeighborY="553"/>
      <dgm:spPr/>
    </dgm:pt>
    <dgm:pt modelId="{BD6196D2-306B-48C2-9F62-1B7FC55E88FA}" type="pres">
      <dgm:prSet presAssocID="{1DA039CA-D801-4CFD-961A-E71244395A2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BE64BF8-629D-4DFA-A615-C9D717A318B9}" type="pres">
      <dgm:prSet presAssocID="{1DA039CA-D801-4CFD-961A-E71244395A2F}" presName="tile2" presStyleLbl="node1" presStyleIdx="1" presStyleCnt="4" custLinFactNeighborY="600"/>
      <dgm:spPr/>
    </dgm:pt>
    <dgm:pt modelId="{3F51D2C6-5544-4E63-8347-4BC7C4DE16F8}" type="pres">
      <dgm:prSet presAssocID="{1DA039CA-D801-4CFD-961A-E71244395A2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A9C3A75-D3CA-4D24-B127-EBA5059D6117}" type="pres">
      <dgm:prSet presAssocID="{1DA039CA-D801-4CFD-961A-E71244395A2F}" presName="tile3" presStyleLbl="node1" presStyleIdx="2" presStyleCnt="4"/>
      <dgm:spPr/>
    </dgm:pt>
    <dgm:pt modelId="{7EF3AEF6-5001-40D2-957F-6F7F395295F9}" type="pres">
      <dgm:prSet presAssocID="{1DA039CA-D801-4CFD-961A-E71244395A2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C84B1EB-442F-45DA-BB0D-B9013A026BB6}" type="pres">
      <dgm:prSet presAssocID="{1DA039CA-D801-4CFD-961A-E71244395A2F}" presName="tile4" presStyleLbl="node1" presStyleIdx="3" presStyleCnt="4"/>
      <dgm:spPr/>
    </dgm:pt>
    <dgm:pt modelId="{103A8A11-47EB-4841-A181-6792E05292F2}" type="pres">
      <dgm:prSet presAssocID="{1DA039CA-D801-4CFD-961A-E71244395A2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18C74B0A-EBA3-40DD-8D48-8674B7963189}" type="pres">
      <dgm:prSet presAssocID="{1DA039CA-D801-4CFD-961A-E71244395A2F}" presName="centerTile" presStyleLbl="fgShp" presStyleIdx="0" presStyleCnt="1" custScaleY="66613">
        <dgm:presLayoutVars>
          <dgm:chMax val="0"/>
          <dgm:chPref val="0"/>
        </dgm:presLayoutVars>
      </dgm:prSet>
      <dgm:spPr/>
    </dgm:pt>
  </dgm:ptLst>
  <dgm:cxnLst>
    <dgm:cxn modelId="{D4E0CA20-9996-4C24-B45A-D8205317ADC1}" srcId="{88B5157A-E7B0-4BE1-B555-959E0FED326E}" destId="{D4C0A9F7-4CDD-4A9D-A0D9-7CADF8911FA5}" srcOrd="2" destOrd="0" parTransId="{22BF766B-10D1-4F03-AD66-782446DE99D7}" sibTransId="{34FAC1E6-F3E5-4656-8916-7B999D6F3FE2}"/>
    <dgm:cxn modelId="{BF746123-4709-4ED4-9EEF-6ECDE436C7C0}" type="presOf" srcId="{96BCFA35-DB04-47C8-B2CA-8CDA0F12EBC0}" destId="{3F51D2C6-5544-4E63-8347-4BC7C4DE16F8}" srcOrd="1" destOrd="0" presId="urn:microsoft.com/office/officeart/2005/8/layout/matrix1"/>
    <dgm:cxn modelId="{B2C9ED32-84C6-4C03-9DF2-D6622ED51C04}" type="presOf" srcId="{6D9935AA-1443-49CF-9907-95265B363C72}" destId="{BD6196D2-306B-48C2-9F62-1B7FC55E88FA}" srcOrd="1" destOrd="0" presId="urn:microsoft.com/office/officeart/2005/8/layout/matrix1"/>
    <dgm:cxn modelId="{F6A19B3A-AF1E-41A7-946B-A79434BEB8DA}" srcId="{88B5157A-E7B0-4BE1-B555-959E0FED326E}" destId="{32DC2996-6F81-4FE7-A83D-E9D747DA23AF}" srcOrd="3" destOrd="0" parTransId="{43C06064-96BE-4260-974B-CEB1D2F239A7}" sibTransId="{29471D7A-A077-4E6A-BC8D-DAB301B6CD9A}"/>
    <dgm:cxn modelId="{06B2C65F-199C-4BCF-8911-FF01E6469800}" srcId="{88B5157A-E7B0-4BE1-B555-959E0FED326E}" destId="{96BCFA35-DB04-47C8-B2CA-8CDA0F12EBC0}" srcOrd="1" destOrd="0" parTransId="{F6F814FF-A7B1-4C07-88DA-BACDCD4EB67D}" sibTransId="{08C1C081-E496-4C0D-A4FB-79B93F135D36}"/>
    <dgm:cxn modelId="{6369BF46-558D-456B-B5B4-C71931816A5E}" type="presOf" srcId="{D4C0A9F7-4CDD-4A9D-A0D9-7CADF8911FA5}" destId="{0A9C3A75-D3CA-4D24-B127-EBA5059D6117}" srcOrd="0" destOrd="0" presId="urn:microsoft.com/office/officeart/2005/8/layout/matrix1"/>
    <dgm:cxn modelId="{DD2D0E6A-6014-4EED-AE86-5356556C52F8}" type="presOf" srcId="{D4C0A9F7-4CDD-4A9D-A0D9-7CADF8911FA5}" destId="{7EF3AEF6-5001-40D2-957F-6F7F395295F9}" srcOrd="1" destOrd="0" presId="urn:microsoft.com/office/officeart/2005/8/layout/matrix1"/>
    <dgm:cxn modelId="{FAE3CB4F-A029-428D-BDD5-95E12C2FB566}" type="presOf" srcId="{32DC2996-6F81-4FE7-A83D-E9D747DA23AF}" destId="{CC84B1EB-442F-45DA-BB0D-B9013A026BB6}" srcOrd="0" destOrd="0" presId="urn:microsoft.com/office/officeart/2005/8/layout/matrix1"/>
    <dgm:cxn modelId="{6F37C4B7-FF6D-44CE-B6E7-9A3AC50B8080}" srcId="{1DA039CA-D801-4CFD-961A-E71244395A2F}" destId="{88B5157A-E7B0-4BE1-B555-959E0FED326E}" srcOrd="0" destOrd="0" parTransId="{AD8547F6-2499-402A-838E-3947155E38AF}" sibTransId="{9554FB61-7B6D-45BE-BA35-7A071BA58960}"/>
    <dgm:cxn modelId="{96E35FBF-1583-4819-B936-AB18439842BD}" type="presOf" srcId="{1DA039CA-D801-4CFD-961A-E71244395A2F}" destId="{F22D2B21-DAB2-4F46-84FE-03019B3B95E0}" srcOrd="0" destOrd="0" presId="urn:microsoft.com/office/officeart/2005/8/layout/matrix1"/>
    <dgm:cxn modelId="{0220D6C1-49A0-4E93-B98A-4C97FC70CA19}" type="presOf" srcId="{96BCFA35-DB04-47C8-B2CA-8CDA0F12EBC0}" destId="{3BE64BF8-629D-4DFA-A615-C9D717A318B9}" srcOrd="0" destOrd="0" presId="urn:microsoft.com/office/officeart/2005/8/layout/matrix1"/>
    <dgm:cxn modelId="{4C9706C9-EA35-42AB-AF5C-02BBE88616D5}" srcId="{88B5157A-E7B0-4BE1-B555-959E0FED326E}" destId="{6D9935AA-1443-49CF-9907-95265B363C72}" srcOrd="0" destOrd="0" parTransId="{B2318EFB-FE3F-4571-81F3-2026B00991AB}" sibTransId="{32B54E4A-1DE6-4FDF-94F2-EC842051C6E4}"/>
    <dgm:cxn modelId="{EAA45ADD-F5FD-4732-9323-01E3F1C5900F}" type="presOf" srcId="{88B5157A-E7B0-4BE1-B555-959E0FED326E}" destId="{18C74B0A-EBA3-40DD-8D48-8674B7963189}" srcOrd="0" destOrd="0" presId="urn:microsoft.com/office/officeart/2005/8/layout/matrix1"/>
    <dgm:cxn modelId="{55FDB9DD-3D13-4D63-A0DC-922B6DE87A96}" type="presOf" srcId="{6D9935AA-1443-49CF-9907-95265B363C72}" destId="{F6391EE9-9BCC-4EEF-913D-846928F1FB3E}" srcOrd="0" destOrd="0" presId="urn:microsoft.com/office/officeart/2005/8/layout/matrix1"/>
    <dgm:cxn modelId="{2149EFF7-E347-4C83-B5EC-B94F40471678}" type="presOf" srcId="{32DC2996-6F81-4FE7-A83D-E9D747DA23AF}" destId="{103A8A11-47EB-4841-A181-6792E05292F2}" srcOrd="1" destOrd="0" presId="urn:microsoft.com/office/officeart/2005/8/layout/matrix1"/>
    <dgm:cxn modelId="{13B543B6-3188-4DDE-BB6A-312B02B52172}" type="presParOf" srcId="{F22D2B21-DAB2-4F46-84FE-03019B3B95E0}" destId="{9492B845-D1B5-4772-88B8-23FB771D7BF7}" srcOrd="0" destOrd="0" presId="urn:microsoft.com/office/officeart/2005/8/layout/matrix1"/>
    <dgm:cxn modelId="{439B7548-A0F2-463D-958B-07F0A78B78DF}" type="presParOf" srcId="{9492B845-D1B5-4772-88B8-23FB771D7BF7}" destId="{F6391EE9-9BCC-4EEF-913D-846928F1FB3E}" srcOrd="0" destOrd="0" presId="urn:microsoft.com/office/officeart/2005/8/layout/matrix1"/>
    <dgm:cxn modelId="{67B8D0A5-C1EA-4C46-95EE-09D497F85ABC}" type="presParOf" srcId="{9492B845-D1B5-4772-88B8-23FB771D7BF7}" destId="{BD6196D2-306B-48C2-9F62-1B7FC55E88FA}" srcOrd="1" destOrd="0" presId="urn:microsoft.com/office/officeart/2005/8/layout/matrix1"/>
    <dgm:cxn modelId="{FFFA7EB7-DFBF-4B02-ABE5-7966B2A140BF}" type="presParOf" srcId="{9492B845-D1B5-4772-88B8-23FB771D7BF7}" destId="{3BE64BF8-629D-4DFA-A615-C9D717A318B9}" srcOrd="2" destOrd="0" presId="urn:microsoft.com/office/officeart/2005/8/layout/matrix1"/>
    <dgm:cxn modelId="{64C0049A-B150-4118-B570-9AAA66929DDF}" type="presParOf" srcId="{9492B845-D1B5-4772-88B8-23FB771D7BF7}" destId="{3F51D2C6-5544-4E63-8347-4BC7C4DE16F8}" srcOrd="3" destOrd="0" presId="urn:microsoft.com/office/officeart/2005/8/layout/matrix1"/>
    <dgm:cxn modelId="{1F779AF5-2C5D-4A42-9579-22572898067B}" type="presParOf" srcId="{9492B845-D1B5-4772-88B8-23FB771D7BF7}" destId="{0A9C3A75-D3CA-4D24-B127-EBA5059D6117}" srcOrd="4" destOrd="0" presId="urn:microsoft.com/office/officeart/2005/8/layout/matrix1"/>
    <dgm:cxn modelId="{9AAB98F2-6629-476E-A2FD-6B4A4BF7E454}" type="presParOf" srcId="{9492B845-D1B5-4772-88B8-23FB771D7BF7}" destId="{7EF3AEF6-5001-40D2-957F-6F7F395295F9}" srcOrd="5" destOrd="0" presId="urn:microsoft.com/office/officeart/2005/8/layout/matrix1"/>
    <dgm:cxn modelId="{1D776D18-7081-4664-AFBD-B2DCD8552D44}" type="presParOf" srcId="{9492B845-D1B5-4772-88B8-23FB771D7BF7}" destId="{CC84B1EB-442F-45DA-BB0D-B9013A026BB6}" srcOrd="6" destOrd="0" presId="urn:microsoft.com/office/officeart/2005/8/layout/matrix1"/>
    <dgm:cxn modelId="{E910EA2F-41C1-4998-B8B7-EFD214720442}" type="presParOf" srcId="{9492B845-D1B5-4772-88B8-23FB771D7BF7}" destId="{103A8A11-47EB-4841-A181-6792E05292F2}" srcOrd="7" destOrd="0" presId="urn:microsoft.com/office/officeart/2005/8/layout/matrix1"/>
    <dgm:cxn modelId="{5D0305DC-F5E0-41C8-BF57-D852E40A6649}" type="presParOf" srcId="{F22D2B21-DAB2-4F46-84FE-03019B3B95E0}" destId="{18C74B0A-EBA3-40DD-8D48-8674B796318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91EE9-9BCC-4EEF-913D-846928F1FB3E}">
      <dsp:nvSpPr>
        <dsp:cNvPr id="0" name=""/>
        <dsp:cNvSpPr/>
      </dsp:nvSpPr>
      <dsp:spPr>
        <a:xfrm rot="16200000">
          <a:off x="1307127" y="-1275460"/>
          <a:ext cx="2457450" cy="50355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SIGNALEMENT ET DECLARATION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Les professionnels et l’organisation sont convaincus de l’intérêt de signaler/déclarer les situations dangereuses et les événements indésirables quelle que soit leur gravité pour améliorer la sécurité.  </a:t>
          </a:r>
        </a:p>
      </dsp:txBody>
      <dsp:txXfrm rot="5400000">
        <a:off x="18077" y="13590"/>
        <a:ext cx="5035550" cy="1843087"/>
      </dsp:txXfrm>
    </dsp:sp>
    <dsp:sp modelId="{3BE64BF8-629D-4DFA-A615-C9D717A318B9}">
      <dsp:nvSpPr>
        <dsp:cNvPr id="0" name=""/>
        <dsp:cNvSpPr/>
      </dsp:nvSpPr>
      <dsp:spPr>
        <a:xfrm>
          <a:off x="5035550" y="14744"/>
          <a:ext cx="5035550" cy="24574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fr-FR" sz="2400" kern="1200" dirty="0">
              <a:solidFill>
                <a:schemeClr val="tx1"/>
              </a:solidFill>
            </a:rPr>
            <a:t>RETOUR D’EXPERIENCE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500" kern="1200" dirty="0"/>
            <a:t>Les professionnels et l’organisation sont persuadés que l’analyse approfondie (analyse dite « systémique ») des situations à risque et des évènements indésirables survenus permet de tirer des enseignements qui sont partagés pour mieux maîtriser l’avenir et améliorer la sécurité.</a:t>
          </a:r>
        </a:p>
      </dsp:txBody>
      <dsp:txXfrm>
        <a:off x="5035550" y="14744"/>
        <a:ext cx="5035550" cy="1843087"/>
      </dsp:txXfrm>
    </dsp:sp>
    <dsp:sp modelId="{0A9C3A75-D3CA-4D24-B127-EBA5059D6117}">
      <dsp:nvSpPr>
        <dsp:cNvPr id="0" name=""/>
        <dsp:cNvSpPr/>
      </dsp:nvSpPr>
      <dsp:spPr>
        <a:xfrm rot="10800000">
          <a:off x="0" y="2457450"/>
          <a:ext cx="5035550" cy="24574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CULTURE JUSTE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Le management est équitable et loyal, il ne tire pas de conclusions hâtives suite à la survenue d’un événement indésirable. </a:t>
          </a:r>
        </a:p>
      </dsp:txBody>
      <dsp:txXfrm rot="10800000">
        <a:off x="0" y="3071812"/>
        <a:ext cx="5035550" cy="1843087"/>
      </dsp:txXfrm>
    </dsp:sp>
    <dsp:sp modelId="{CC84B1EB-442F-45DA-BB0D-B9013A026BB6}">
      <dsp:nvSpPr>
        <dsp:cNvPr id="0" name=""/>
        <dsp:cNvSpPr/>
      </dsp:nvSpPr>
      <dsp:spPr>
        <a:xfrm rot="5400000">
          <a:off x="6324600" y="1168400"/>
          <a:ext cx="2457450" cy="50355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TRAVAIL EN EQUIPE POUR S’ADAPTER AU CHANGEMENT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Les professionnels reconnaissent l’impact de la qualité du travail en équipe au sein de l’organisation pour améliorer la sécurité des patients.</a:t>
          </a:r>
        </a:p>
      </dsp:txBody>
      <dsp:txXfrm rot="-5400000">
        <a:off x="5035550" y="3071812"/>
        <a:ext cx="5035550" cy="1843087"/>
      </dsp:txXfrm>
    </dsp:sp>
    <dsp:sp modelId="{18C74B0A-EBA3-40DD-8D48-8674B7963189}">
      <dsp:nvSpPr>
        <dsp:cNvPr id="0" name=""/>
        <dsp:cNvSpPr/>
      </dsp:nvSpPr>
      <dsp:spPr>
        <a:xfrm>
          <a:off x="3524885" y="2048204"/>
          <a:ext cx="3021330" cy="8184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Culture de sécurité</a:t>
          </a:r>
        </a:p>
      </dsp:txBody>
      <dsp:txXfrm>
        <a:off x="3564840" y="2088159"/>
        <a:ext cx="2941420" cy="738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3D5D2-4F55-4A98-9CBB-B496C0C75FE6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64832-092A-4A25-BAB4-8DD81F2147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693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05CDC-1597-46AD-922D-E60677F0D657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E04B9-8249-4828-A0C1-A5481218ED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992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50555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388571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834504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871989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0080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057852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7880-56EC-4B92-8346-719AD8F03466}" type="datetime1">
              <a:rPr lang="fr-FR" smtClean="0"/>
              <a:t>07/07/2023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50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FA27F-BD81-493B-8230-6A56E5F580E4}" type="datetime1">
              <a:rPr lang="fr-FR" smtClean="0"/>
              <a:t>07/07/2023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D07D-7AD3-47AE-AB8A-70AB0A6638BB}" type="datetime1">
              <a:rPr lang="fr-FR" smtClean="0"/>
              <a:t>07/07/2023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78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265768" y="1981200"/>
            <a:ext cx="10215033" cy="411480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0" y="6562726"/>
            <a:ext cx="3860800" cy="295275"/>
          </a:xfr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6291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265767" y="1981200"/>
            <a:ext cx="5005917" cy="4114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74885" y="1981200"/>
            <a:ext cx="5005916" cy="4114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0" y="6562726"/>
            <a:ext cx="3860800" cy="295275"/>
          </a:xfr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67815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56E7-8738-4670-BAFD-9DE572405F73}" type="datetime1">
              <a:rPr lang="fr-FR" smtClean="0"/>
              <a:t>07/07/2023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15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ACD5-B5DD-4E49-8757-C55FEC2471C0}" type="datetime1">
              <a:rPr lang="fr-FR" smtClean="0"/>
              <a:t>07/07/2023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042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3DAAB-3E9A-469F-9D51-28EAC34AAD37}" type="datetime1">
              <a:rPr lang="fr-FR" smtClean="0"/>
              <a:t>07/07/2023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03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solidFill>
            <a:srgbClr val="EDEDED"/>
          </a:solidFill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66E9-3236-4DDD-9E10-6874F6557E11}" type="datetime1">
              <a:rPr lang="fr-FR" smtClean="0"/>
              <a:t>07/07/2023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34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8AD6-E29B-4C34-A7A0-01E6A3825C24}" type="datetime1">
              <a:rPr lang="fr-FR" smtClean="0"/>
              <a:t>07/07/2023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66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8C19-0392-48D5-AD31-FD959A0D8299}" type="datetime1">
              <a:rPr lang="fr-FR" smtClean="0"/>
              <a:t>07/07/2023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8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263C-6A6B-4393-A9DE-B29E0F74B052}" type="datetime1">
              <a:rPr lang="fr-FR" smtClean="0"/>
              <a:t>07/07/2023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1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0B730-5166-4BA4-B253-0A24D82FD530}" type="datetime1">
              <a:rPr lang="fr-FR" smtClean="0"/>
              <a:t>07/07/2023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76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5D335-5B7E-45CC-B85E-37D38C532727}" type="datetime1">
              <a:rPr lang="fr-FR" smtClean="0"/>
              <a:t>07/07/2023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Mesurer, comprendre et agir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1CCEC-EC94-45CF-B5D6-CF08E3877A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70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has-sante.fr/portail/upload/docs/application/pdf/2011-02/culture_de_securite_des_soins__du_concept_a_la_pratique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2387600"/>
          </a:xfrm>
        </p:spPr>
        <p:txBody>
          <a:bodyPr/>
          <a:lstStyle/>
          <a:p>
            <a:r>
              <a:rPr lang="fr-FR" dirty="0"/>
              <a:t>Enquête culture de sécurité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fr-FR" sz="4400" dirty="0"/>
              <a:t>Mesurer, comprendre et agir</a:t>
            </a:r>
          </a:p>
        </p:txBody>
      </p:sp>
      <p:pic>
        <p:nvPicPr>
          <p:cNvPr id="4" name="Image 3" descr="RÃ©sultat de recherche d'images pour &quot;logo forap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7392" y="288140"/>
            <a:ext cx="1436370" cy="607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HA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6" y="0"/>
            <a:ext cx="2646680" cy="140081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1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126201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fr-FR" dirty="0"/>
              <a:t>MESURER : Résultats (2)</a:t>
            </a:r>
          </a:p>
        </p:txBody>
      </p:sp>
      <p:graphicFrame>
        <p:nvGraphicFramePr>
          <p:cNvPr id="469047" name="Group 5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214339"/>
              </p:ext>
            </p:extLst>
          </p:nvPr>
        </p:nvGraphicFramePr>
        <p:xfrm>
          <a:off x="838200" y="1926649"/>
          <a:ext cx="10515600" cy="3724851"/>
        </p:xfrm>
        <a:graphic>
          <a:graphicData uri="http://schemas.openxmlformats.org/drawingml/2006/table">
            <a:tbl>
              <a:tblPr/>
              <a:tblGrid>
                <a:gridCol w="6872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6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Dimensions de la culture de sécurité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14273" marR="114273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Scores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(%)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exemple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6. Liberté d’expression</a:t>
                      </a:r>
                    </a:p>
                  </a:txBody>
                  <a:tcPr marL="114273" marR="114273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___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68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9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7. Réponse non punitive à l’erreur</a:t>
                      </a:r>
                    </a:p>
                  </a:txBody>
                  <a:tcPr marL="114273" marR="114273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___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43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18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8. Ressources humaines</a:t>
                      </a:r>
                      <a:endParaRPr kumimoji="0" lang="fr-FR" alt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14273" marR="114273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___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32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9. Soutien du management pour la sécurité</a:t>
                      </a:r>
                    </a:p>
                  </a:txBody>
                  <a:tcPr marL="114273" marR="114273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___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10. Travail d’équipe entre les services</a:t>
                      </a:r>
                    </a:p>
                  </a:txBody>
                  <a:tcPr marL="114273" marR="114273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___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68995" name="Rectangle 3"/>
          <p:cNvSpPr>
            <a:spLocks noChangeArrowheads="1"/>
          </p:cNvSpPr>
          <p:nvPr/>
        </p:nvSpPr>
        <p:spPr bwMode="auto">
          <a:xfrm>
            <a:off x="1524000" y="1773238"/>
            <a:ext cx="7380288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7675" indent="-447675" eaLnBrk="0" hangingPunct="0">
              <a:spcBef>
                <a:spcPct val="20000"/>
              </a:spcBef>
              <a:buClr>
                <a:srgbClr val="660066"/>
              </a:buClr>
              <a:buSzPct val="65000"/>
              <a:buFont typeface="Wingdings 2" panose="05020102010507070707" pitchFamily="18" charset="2"/>
              <a:buChar char=""/>
              <a:defRPr sz="24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889000" indent="-439738" eaLnBrk="0" hangingPunct="0">
              <a:spcBef>
                <a:spcPct val="20000"/>
              </a:spcBef>
              <a:buClr>
                <a:srgbClr val="660066"/>
              </a:buClr>
              <a:buSzPct val="80000"/>
              <a:buFont typeface="Lucida Sans Unicode" panose="020B0602030504020204" pitchFamily="34" charset="0"/>
              <a:buChar char="◉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293813" indent="-403225" eaLnBrk="0" hangingPunct="0">
              <a:spcBef>
                <a:spcPct val="20000"/>
              </a:spcBef>
              <a:buClr>
                <a:srgbClr val="660066"/>
              </a:buClr>
              <a:buFont typeface="Lucida Sans Unicode" panose="020B0602030504020204" pitchFamily="34" charset="0"/>
              <a:buChar char="⁃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81163" indent="-385763" eaLnBrk="0" hangingPunct="0">
              <a:spcBef>
                <a:spcPct val="20000"/>
              </a:spcBef>
              <a:buClr>
                <a:srgbClr val="660066"/>
              </a:buClr>
              <a:buFont typeface="Lucida Sans Unicode" panose="020B0602030504020204" pitchFamily="34" charset="0"/>
              <a:buChar char="∘"/>
              <a:defRPr sz="16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1682750" eaLnBrk="0" hangingPunct="0">
              <a:spcBef>
                <a:spcPct val="20000"/>
              </a:spcBef>
              <a:buClr>
                <a:srgbClr val="660066"/>
              </a:buClr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1399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5971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0543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511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lnSpc>
                <a:spcPct val="140000"/>
              </a:lnSpc>
              <a:buFont typeface="Wingdings 2" panose="05020102010507070707" pitchFamily="18" charset="2"/>
              <a:buNone/>
            </a:pPr>
            <a:endParaRPr lang="fr-FR" altLang="fr-FR"/>
          </a:p>
          <a:p>
            <a:pPr>
              <a:lnSpc>
                <a:spcPct val="140000"/>
              </a:lnSpc>
              <a:buFont typeface="Wingdings 2" panose="05020102010507070707" pitchFamily="18" charset="2"/>
              <a:buNone/>
            </a:pPr>
            <a:endParaRPr lang="fr-FR" altLang="fr-FR">
              <a:sym typeface="Wingdings 2" panose="05020102010507070707" pitchFamily="18" charset="2"/>
            </a:endParaRPr>
          </a:p>
          <a:p>
            <a:pPr>
              <a:lnSpc>
                <a:spcPct val="140000"/>
              </a:lnSpc>
              <a:buFont typeface="Wingdings 2" panose="05020102010507070707" pitchFamily="18" charset="2"/>
              <a:buNone/>
            </a:pPr>
            <a:endParaRPr lang="fr-FR" altLang="fr-FR"/>
          </a:p>
          <a:p>
            <a:pPr>
              <a:lnSpc>
                <a:spcPct val="140000"/>
              </a:lnSpc>
              <a:buFont typeface="Wingdings 2" panose="05020102010507070707" pitchFamily="18" charset="2"/>
              <a:buNone/>
            </a:pPr>
            <a:endParaRPr lang="fr-FR" altLang="fr-FR">
              <a:sym typeface="Wingdings 2" panose="05020102010507070707" pitchFamily="18" charset="2"/>
            </a:endParaRPr>
          </a:p>
        </p:txBody>
      </p:sp>
      <p:sp>
        <p:nvSpPr>
          <p:cNvPr id="469040" name="Rectangle 48"/>
          <p:cNvSpPr>
            <a:spLocks noChangeArrowheads="1"/>
          </p:cNvSpPr>
          <p:nvPr/>
        </p:nvSpPr>
        <p:spPr bwMode="auto">
          <a:xfrm>
            <a:off x="1721037" y="5889096"/>
            <a:ext cx="69717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None/>
            </a:pPr>
            <a:r>
              <a:rPr lang="fr-FR" altLang="fr-FR" b="1" dirty="0">
                <a:solidFill>
                  <a:srgbClr val="FF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Dimension à améliorer en priorité    </a:t>
            </a:r>
            <a:r>
              <a:rPr lang="fr-FR" altLang="fr-FR" b="1" u="sng" dirty="0">
                <a:solidFill>
                  <a:srgbClr val="00808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Dimension développée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3813741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 dirty="0"/>
              <a:t>COMPRENDRE : analyse du déroulement de l’enquête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Comment s’est déroulée l’enquête culture de sécurité ? </a:t>
            </a:r>
          </a:p>
          <a:p>
            <a:r>
              <a:rPr lang="fr-FR" dirty="0"/>
              <a:t>« X »</a:t>
            </a:r>
            <a:r>
              <a:rPr lang="fr-FR" baseline="30000" dirty="0" err="1"/>
              <a:t>ème</a:t>
            </a:r>
            <a:r>
              <a:rPr lang="fr-FR" dirty="0"/>
              <a:t> enquête réalisée auprès du collectif de travail « …. »</a:t>
            </a:r>
          </a:p>
          <a:p>
            <a:pPr marL="457200" lvl="1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490315"/>
              </p:ext>
            </p:extLst>
          </p:nvPr>
        </p:nvGraphicFramePr>
        <p:xfrm>
          <a:off x="919223" y="3429000"/>
          <a:ext cx="812799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Profession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Nbre de professionnels dans le collectif de travail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/>
                        <a:t>Nbre</a:t>
                      </a:r>
                      <a:r>
                        <a:rPr lang="fr-FR" baseline="0"/>
                        <a:t> de répondants à l’enquête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9402241" y="3408421"/>
            <a:ext cx="2211295" cy="2769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dirty="0">
                <a:sym typeface="Wingdings"/>
              </a:rPr>
              <a:t> </a:t>
            </a:r>
            <a:r>
              <a:rPr lang="fr-FR" sz="2800" dirty="0"/>
              <a:t>Taux de participation global : </a:t>
            </a:r>
          </a:p>
          <a:p>
            <a:pPr algn="ctr"/>
            <a:endParaRPr lang="fr-FR" sz="2800" dirty="0"/>
          </a:p>
          <a:p>
            <a:pPr algn="ctr"/>
            <a:r>
              <a:rPr lang="fr-FR" dirty="0"/>
              <a:t>_________ </a:t>
            </a:r>
            <a:r>
              <a:rPr lang="fr-FR" sz="3200" dirty="0"/>
              <a:t>%</a:t>
            </a:r>
          </a:p>
          <a:p>
            <a:endParaRPr lang="fr-FR" dirty="0"/>
          </a:p>
          <a:p>
            <a:r>
              <a:rPr lang="fr-FR" sz="1200" i="1" dirty="0"/>
              <a:t>Rappel : seuil interprétation 60%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11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4113400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 dirty="0"/>
              <a:t>COMPRENDRE : analyse approfondie des résultats (1)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3507" cy="435133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fr-FR" b="1" i="1" dirty="0"/>
              <a:t>RESULTATS</a:t>
            </a:r>
          </a:p>
          <a:p>
            <a:pPr>
              <a:buFontTx/>
              <a:buChar char="-"/>
            </a:pPr>
            <a:r>
              <a:rPr lang="fr-FR" sz="2400" i="1" dirty="0"/>
              <a:t>« Globalement, à quel niveau situez-vous la sécurité des soins dans votre service ? »</a:t>
            </a:r>
          </a:p>
          <a:p>
            <a:pPr>
              <a:buFontTx/>
              <a:buChar char="-"/>
            </a:pPr>
            <a:endParaRPr lang="fr-FR" sz="2400" i="1" dirty="0"/>
          </a:p>
          <a:p>
            <a:pPr>
              <a:buFontTx/>
              <a:buChar char="-"/>
            </a:pPr>
            <a:r>
              <a:rPr lang="fr-FR" sz="2400" i="1" dirty="0"/>
              <a:t>« Au cours des 12 derniers mois, combien de fiches de signalement d'EI avez-vous remplies et transmises ? »</a:t>
            </a:r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r>
              <a:rPr lang="fr-FR" i="1" dirty="0">
                <a:solidFill>
                  <a:srgbClr val="5D5D5D"/>
                </a:solidFill>
                <a:sym typeface="Wingdings" panose="05000000000000000000" pitchFamily="2" charset="2"/>
              </a:rPr>
              <a:t> </a:t>
            </a:r>
            <a:r>
              <a:rPr lang="fr-FR" i="1" dirty="0">
                <a:solidFill>
                  <a:srgbClr val="5D5D5D"/>
                </a:solidFill>
              </a:rPr>
              <a:t>Encourager les professionnels à réagir sur ces résultats. Sont-ils étonnés ?  </a:t>
            </a:r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3659704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 dirty="0"/>
              <a:t>COMPRENDRE : analyse approfondie des résultats 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3507" cy="4351338"/>
          </a:xfrm>
        </p:spPr>
        <p:txBody>
          <a:bodyPr>
            <a:normAutofit/>
          </a:bodyPr>
          <a:lstStyle/>
          <a:p>
            <a:r>
              <a:rPr lang="fr-FR" b="1" dirty="0"/>
              <a:t>Les 3 dimensions les plus développées</a:t>
            </a:r>
            <a:endParaRPr lang="fr-FR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sz="2400" i="1" dirty="0">
                <a:solidFill>
                  <a:srgbClr val="5D5D5D"/>
                </a:solidFill>
                <a:sym typeface="Wingdings" panose="05000000000000000000" pitchFamily="2" charset="2"/>
              </a:rPr>
              <a:t> P</a:t>
            </a:r>
            <a:r>
              <a:rPr lang="fr-FR" sz="2400" i="1" dirty="0">
                <a:solidFill>
                  <a:srgbClr val="5D5D5D"/>
                </a:solidFill>
              </a:rPr>
              <a:t>ourquoi et comment ces résultats ont été obtenus ? Valoriser les actions des professionnels et les actions mises en œuvre qui amènent à ce constat</a:t>
            </a:r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546679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 dirty="0"/>
              <a:t>COMPRENDRE : analyse approfondie des résultats (3)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3507" cy="4351338"/>
          </a:xfrm>
        </p:spPr>
        <p:txBody>
          <a:bodyPr>
            <a:normAutofit/>
          </a:bodyPr>
          <a:lstStyle/>
          <a:p>
            <a:r>
              <a:rPr lang="fr-FR" b="1" dirty="0"/>
              <a:t>Les 3 dimensions les moins</a:t>
            </a:r>
            <a:r>
              <a:rPr lang="fr-FR" sz="2400" i="1" dirty="0">
                <a:solidFill>
                  <a:srgbClr val="5D5D5D"/>
                </a:solidFill>
              </a:rPr>
              <a:t> </a:t>
            </a:r>
            <a:r>
              <a:rPr lang="fr-FR" b="1" dirty="0"/>
              <a:t>développées</a:t>
            </a:r>
            <a:endParaRPr lang="fr-FR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sz="2400" i="1" dirty="0">
                <a:solidFill>
                  <a:srgbClr val="5D5D5D"/>
                </a:solidFill>
                <a:sym typeface="Wingdings" panose="05000000000000000000" pitchFamily="2" charset="2"/>
              </a:rPr>
              <a:t> Quelles sont </a:t>
            </a:r>
            <a:r>
              <a:rPr lang="fr-FR" sz="2400" i="1" dirty="0">
                <a:solidFill>
                  <a:srgbClr val="5D5D5D"/>
                </a:solidFill>
              </a:rPr>
              <a:t>les représentations des professionnels ? Quelles actions pourraient améliorer ce constat ?</a:t>
            </a:r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3399714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 dirty="0"/>
              <a:t>COMPRENDRE : analyse approfondie des résultats (4)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3507" cy="4351338"/>
          </a:xfrm>
        </p:spPr>
        <p:txBody>
          <a:bodyPr>
            <a:normAutofit/>
          </a:bodyPr>
          <a:lstStyle/>
          <a:p>
            <a:r>
              <a:rPr lang="fr-FR" b="1" dirty="0"/>
              <a:t>Écarts entre perceptions et pratiques </a:t>
            </a:r>
            <a:endParaRPr lang="fr-FR" i="1" dirty="0"/>
          </a:p>
          <a:p>
            <a:endParaRPr lang="fr-FR" i="1" dirty="0">
              <a:solidFill>
                <a:srgbClr val="5D5D5D"/>
              </a:solidFill>
              <a:sym typeface="Wingdings" panose="05000000000000000000" pitchFamily="2" charset="2"/>
            </a:endParaRPr>
          </a:p>
          <a:p>
            <a:endParaRPr lang="fr-FR" i="1" dirty="0">
              <a:solidFill>
                <a:srgbClr val="5D5D5D"/>
              </a:solidFill>
              <a:sym typeface="Wingdings" panose="05000000000000000000" pitchFamily="2" charset="2"/>
            </a:endParaRPr>
          </a:p>
          <a:p>
            <a:endParaRPr lang="fr-FR" i="1" dirty="0">
              <a:solidFill>
                <a:srgbClr val="5D5D5D"/>
              </a:solidFill>
              <a:sym typeface="Wingdings" panose="05000000000000000000" pitchFamily="2" charset="2"/>
            </a:endParaRPr>
          </a:p>
          <a:p>
            <a:endParaRPr lang="fr-FR" i="1" dirty="0">
              <a:solidFill>
                <a:srgbClr val="5D5D5D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i="1" dirty="0">
              <a:solidFill>
                <a:srgbClr val="5D5D5D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i="1" dirty="0">
                <a:solidFill>
                  <a:srgbClr val="5D5D5D"/>
                </a:solidFill>
                <a:sym typeface="Wingdings" panose="05000000000000000000" pitchFamily="2" charset="2"/>
              </a:rPr>
              <a:t> Existe-t-il des écarts entre les perceptions et les pratiques du collectif de travail, par exemple nombre d’EI dits déclarés et nombre réel de fiches d’EI enregistrées </a:t>
            </a:r>
            <a:r>
              <a:rPr lang="fr-FR" i="1" dirty="0">
                <a:solidFill>
                  <a:srgbClr val="5D5D5D"/>
                </a:solidFill>
              </a:rPr>
              <a:t>?</a:t>
            </a:r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3516935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 dirty="0"/>
              <a:t>COMPRENDRE : analyse approfondie des résultats (5)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3507" cy="4351338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/>
              <a:t>Analyse des réponses neutres</a:t>
            </a:r>
          </a:p>
          <a:p>
            <a:endParaRPr lang="fr-FR" b="1" i="1" dirty="0"/>
          </a:p>
          <a:p>
            <a:endParaRPr lang="fr-FR" b="1" i="1" dirty="0"/>
          </a:p>
          <a:p>
            <a:pPr marL="0" indent="0">
              <a:buNone/>
            </a:pPr>
            <a:r>
              <a:rPr lang="fr-FR" i="1" dirty="0">
                <a:solidFill>
                  <a:srgbClr val="5D5D5D"/>
                </a:solidFill>
                <a:sym typeface="Wingdings" panose="05000000000000000000" pitchFamily="2" charset="2"/>
              </a:rPr>
              <a:t> Y a-t-il des dimensions qui ont fait l’objet de réponses neutres majoritairement </a:t>
            </a:r>
            <a:r>
              <a:rPr lang="fr-FR" i="1" dirty="0">
                <a:solidFill>
                  <a:srgbClr val="5D5D5D"/>
                </a:solidFill>
              </a:rPr>
              <a:t>?</a:t>
            </a:r>
          </a:p>
          <a:p>
            <a:endParaRPr lang="fr-FR" b="1" i="1" dirty="0"/>
          </a:p>
          <a:p>
            <a:r>
              <a:rPr lang="fr-FR" b="1" dirty="0"/>
              <a:t>Verbatim</a:t>
            </a:r>
          </a:p>
          <a:p>
            <a:pPr lvl="1"/>
            <a:r>
              <a:rPr lang="fr-FR" b="1" i="1" dirty="0"/>
              <a:t>Commentaires positifs</a:t>
            </a:r>
          </a:p>
          <a:p>
            <a:pPr lvl="1"/>
            <a:endParaRPr lang="fr-FR" b="1" i="1" dirty="0"/>
          </a:p>
          <a:p>
            <a:pPr lvl="1"/>
            <a:endParaRPr lang="fr-FR" b="1" i="1" dirty="0"/>
          </a:p>
          <a:p>
            <a:pPr lvl="1"/>
            <a:r>
              <a:rPr lang="fr-FR" b="1" i="1" dirty="0"/>
              <a:t>Commentaires négatifs</a:t>
            </a:r>
            <a:endParaRPr lang="fr-FR" i="1" dirty="0"/>
          </a:p>
          <a:p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2656741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 dirty="0"/>
              <a:t>COMPRENDRE : analyse de l’existant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3507" cy="4351338"/>
          </a:xfrm>
        </p:spPr>
        <p:txBody>
          <a:bodyPr>
            <a:normAutofit/>
          </a:bodyPr>
          <a:lstStyle/>
          <a:p>
            <a:pPr marL="93663" lvl="1" indent="0">
              <a:buNone/>
            </a:pPr>
            <a:r>
              <a:rPr lang="fr-FR" b="1" dirty="0"/>
              <a:t>Quelles sont les valeurs et les priorités de notre établissement, de notre collectif de travail, en termes de sécurité des patients ? Quelles sont les priorités de l’équipe pour l’amélioration de la sécurité ?</a:t>
            </a:r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r>
              <a:rPr lang="fr-FR" b="1" dirty="0"/>
              <a:t>Quels sont les éléments (actions, méthodes, outils) déjà mis en place pour améliorer la sécurité des patients ? </a:t>
            </a:r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5" name="Ellipse 4"/>
          <p:cNvSpPr>
            <a:spLocks noChangeAspect="1"/>
          </p:cNvSpPr>
          <p:nvPr/>
        </p:nvSpPr>
        <p:spPr>
          <a:xfrm>
            <a:off x="461906" y="5220453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REX</a:t>
            </a:r>
          </a:p>
        </p:txBody>
      </p:sp>
      <p:sp>
        <p:nvSpPr>
          <p:cNvPr id="6" name="Ellipse 5"/>
          <p:cNvSpPr>
            <a:spLocks noChangeAspect="1"/>
          </p:cNvSpPr>
          <p:nvPr/>
        </p:nvSpPr>
        <p:spPr>
          <a:xfrm>
            <a:off x="5376837" y="5212694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Rencontres sécurité</a:t>
            </a:r>
          </a:p>
        </p:txBody>
      </p:sp>
      <p:sp>
        <p:nvSpPr>
          <p:cNvPr id="7" name="Ellipse 6"/>
          <p:cNvSpPr>
            <a:spLocks noChangeAspect="1"/>
          </p:cNvSpPr>
          <p:nvPr/>
        </p:nvSpPr>
        <p:spPr>
          <a:xfrm>
            <a:off x="7015148" y="5165770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>
            <a:off x="8653459" y="5165770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10291769" y="5147132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>
            <a:spLocks noChangeAspect="1"/>
          </p:cNvSpPr>
          <p:nvPr/>
        </p:nvSpPr>
        <p:spPr>
          <a:xfrm>
            <a:off x="2100216" y="5227815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RMM</a:t>
            </a:r>
          </a:p>
        </p:txBody>
      </p:sp>
      <p:sp>
        <p:nvSpPr>
          <p:cNvPr id="11" name="Ellipse 10"/>
          <p:cNvSpPr>
            <a:spLocks noChangeAspect="1"/>
          </p:cNvSpPr>
          <p:nvPr/>
        </p:nvSpPr>
        <p:spPr>
          <a:xfrm>
            <a:off x="3738526" y="5227815"/>
            <a:ext cx="1538096" cy="1171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Charte signalement/déclaration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17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1960961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 dirty="0"/>
              <a:t>COMPRENDRE : synthèse de l’analyse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3507" cy="4351338"/>
          </a:xfrm>
        </p:spPr>
        <p:txBody>
          <a:bodyPr>
            <a:normAutofit/>
          </a:bodyPr>
          <a:lstStyle/>
          <a:p>
            <a:pPr marL="93663" lvl="1" indent="0">
              <a:buNone/>
            </a:pPr>
            <a:r>
              <a:rPr lang="fr-FR" b="1" dirty="0"/>
              <a:t>Est-ce que ces résultats vous étonnent ? Est-ce que cela vous correspond ? Est-ce que vous vous reconnaissez ?</a:t>
            </a:r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r>
              <a:rPr lang="fr-FR" b="1" dirty="0"/>
              <a:t>Au regard de tout ce qui a été discuté, votre perception globale de la sécurité a-t-elle évolué par rapport à vos réponses au questionnaire ?</a:t>
            </a:r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r>
              <a:rPr lang="fr-FR" b="1" dirty="0"/>
              <a:t>Finalement, comment nous positionnons-nous, collectivement, en termes de culture de sécurité sur une échelle de 0 à 10 ? </a:t>
            </a:r>
          </a:p>
          <a:p>
            <a:pPr marL="0" indent="0">
              <a:buNone/>
            </a:pPr>
            <a:endParaRPr lang="fr-FR" sz="800" i="1" dirty="0"/>
          </a:p>
          <a:p>
            <a:pPr marL="0" indent="0">
              <a:buNone/>
            </a:pPr>
            <a:endParaRPr lang="fr-FR" sz="800" i="1" dirty="0"/>
          </a:p>
          <a:p>
            <a:pPr marL="0" indent="0">
              <a:buNone/>
            </a:pPr>
            <a:r>
              <a:rPr lang="fr-FR" sz="800" i="1" dirty="0"/>
              <a:t>0 : culture de sécurité absente ou très peu développée						10 : culture de sécurité extrêmement développée, intégrée et partagée par tous</a:t>
            </a:r>
            <a:endParaRPr lang="fr-FR" sz="3600" dirty="0"/>
          </a:p>
          <a:p>
            <a:pPr marL="93663" lvl="1" indent="0">
              <a:buNone/>
            </a:pPr>
            <a:endParaRPr lang="fr-FR" b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18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1684219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 dirty="0"/>
              <a:t>AGIR : identification des objectifs d’amélioration (1)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3507" cy="4351338"/>
          </a:xfrm>
        </p:spPr>
        <p:txBody>
          <a:bodyPr>
            <a:normAutofit/>
          </a:bodyPr>
          <a:lstStyle/>
          <a:p>
            <a:pPr marL="93663" lvl="1" indent="0">
              <a:buNone/>
            </a:pPr>
            <a:r>
              <a:rPr lang="fr-FR" b="1" dirty="0"/>
              <a:t>Comment ce que nous faisons bien participe à développer les 4 composantes ?</a:t>
            </a:r>
            <a:endParaRPr lang="fr-FR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5" name="Ellipse 4"/>
          <p:cNvSpPr>
            <a:spLocks noChangeAspect="1"/>
          </p:cNvSpPr>
          <p:nvPr/>
        </p:nvSpPr>
        <p:spPr>
          <a:xfrm>
            <a:off x="2132711" y="4062819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REX</a:t>
            </a:r>
          </a:p>
        </p:txBody>
      </p:sp>
      <p:sp>
        <p:nvSpPr>
          <p:cNvPr id="6" name="Ellipse 5"/>
          <p:cNvSpPr>
            <a:spLocks noChangeAspect="1"/>
          </p:cNvSpPr>
          <p:nvPr/>
        </p:nvSpPr>
        <p:spPr>
          <a:xfrm>
            <a:off x="2219479" y="2335081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Rencontres sécurité</a:t>
            </a:r>
          </a:p>
        </p:txBody>
      </p:sp>
      <p:sp>
        <p:nvSpPr>
          <p:cNvPr id="7" name="Ellipse 6"/>
          <p:cNvSpPr>
            <a:spLocks noChangeAspect="1"/>
          </p:cNvSpPr>
          <p:nvPr/>
        </p:nvSpPr>
        <p:spPr>
          <a:xfrm>
            <a:off x="3849072" y="2702557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>
            <a:off x="2795855" y="3274560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BRIEFING</a:t>
            </a:r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947514" y="3813370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>
            <a:spLocks noChangeAspect="1"/>
          </p:cNvSpPr>
          <p:nvPr/>
        </p:nvSpPr>
        <p:spPr>
          <a:xfrm>
            <a:off x="3547089" y="4031861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RMM</a:t>
            </a:r>
          </a:p>
        </p:txBody>
      </p:sp>
      <p:sp>
        <p:nvSpPr>
          <p:cNvPr id="11" name="Ellipse 10"/>
          <p:cNvSpPr>
            <a:spLocks noChangeAspect="1"/>
          </p:cNvSpPr>
          <p:nvPr/>
        </p:nvSpPr>
        <p:spPr>
          <a:xfrm>
            <a:off x="1425522" y="2985199"/>
            <a:ext cx="1414378" cy="1077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Charte signalement/déclaration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32443" y="5682520"/>
            <a:ext cx="58028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>
                <a:solidFill>
                  <a:srgbClr val="5D5D5D"/>
                </a:solidFill>
                <a:sym typeface="Wingdings" panose="05000000000000000000" pitchFamily="2" charset="2"/>
              </a:rPr>
              <a:t> </a:t>
            </a:r>
            <a:r>
              <a:rPr lang="fr-FR" sz="2400" i="1" dirty="0">
                <a:solidFill>
                  <a:srgbClr val="5D5D5D"/>
                </a:solidFill>
              </a:rPr>
              <a:t>Placer les différents outils que vous utilisez sur les composantes</a:t>
            </a: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19</a:t>
            </a:fld>
            <a:endParaRPr lang="fr-FR"/>
          </a:p>
        </p:txBody>
      </p:sp>
      <p:pic>
        <p:nvPicPr>
          <p:cNvPr id="14" name="Image 13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200" y="2150533"/>
            <a:ext cx="4936067" cy="4362984"/>
          </a:xfrm>
          <a:prstGeom prst="rect">
            <a:avLst/>
          </a:prstGeom>
        </p:spPr>
      </p:pic>
      <p:sp>
        <p:nvSpPr>
          <p:cNvPr id="13" name="Espace réservé du pied de page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3508907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947334" y="912797"/>
            <a:ext cx="89154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altLang="fr-FR" dirty="0"/>
              <a:t>Mode d’emploi : </a:t>
            </a:r>
            <a:br>
              <a:rPr lang="fr-FR" altLang="fr-FR" dirty="0"/>
            </a:br>
            <a:r>
              <a:rPr lang="fr-FR" altLang="fr-FR" dirty="0"/>
              <a:t>comment utiliser ce diaporama ?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421467" y="2975002"/>
            <a:ext cx="72685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Ce diaporama de présentation des résultats n’est pas une présentation des guides HAS et FORAP sur les enquêtes culture sécurité. 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Ce diaporama est mis à votre disposition pour vous aider à partager et restituer les données des enquêtes que vous avez conduites.</a:t>
            </a:r>
          </a:p>
          <a:p>
            <a:pPr algn="ctr"/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Il ne constitue pas un cadre rigide mais une aide pratique à s’approprier et à adapter selon votre organisation.</a:t>
            </a:r>
          </a:p>
        </p:txBody>
      </p:sp>
    </p:spTree>
    <p:extLst>
      <p:ext uri="{BB962C8B-B14F-4D97-AF65-F5344CB8AC3E}">
        <p14:creationId xmlns:p14="http://schemas.microsoft.com/office/powerpoint/2010/main" val="18778923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 dirty="0"/>
              <a:t>AGIR : identification des objectifs d’amélioration 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3507" cy="4351338"/>
          </a:xfrm>
        </p:spPr>
        <p:txBody>
          <a:bodyPr>
            <a:normAutofit/>
          </a:bodyPr>
          <a:lstStyle/>
          <a:p>
            <a:pPr marL="93663" lvl="1" indent="0">
              <a:buNone/>
            </a:pPr>
            <a:r>
              <a:rPr lang="fr-FR" b="1" dirty="0"/>
              <a:t>Quelle(s) composante(s) n’est (ne sont) pas développée(s) ou </a:t>
            </a:r>
            <a:r>
              <a:rPr lang="fr-FR" b="1" dirty="0" err="1"/>
              <a:t>doi</a:t>
            </a:r>
            <a:r>
              <a:rPr lang="fr-FR" b="1" dirty="0"/>
              <a:t>(</a:t>
            </a:r>
            <a:r>
              <a:rPr lang="fr-FR" b="1" dirty="0" err="1"/>
              <a:t>ven</a:t>
            </a:r>
            <a:r>
              <a:rPr lang="fr-FR" b="1" dirty="0"/>
              <a:t>)t être renforcée(s) ?</a:t>
            </a: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48667" y="5715298"/>
            <a:ext cx="10805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>
                <a:solidFill>
                  <a:srgbClr val="5D5D5D"/>
                </a:solidFill>
                <a:sym typeface="Wingdings" panose="05000000000000000000" pitchFamily="2" charset="2"/>
              </a:rPr>
              <a:t> Observer la(les) composante(s) non couverte(s) et en déduire des objectifs</a:t>
            </a:r>
            <a:endParaRPr lang="fr-FR" sz="2400" i="1" dirty="0">
              <a:solidFill>
                <a:srgbClr val="5D5D5D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pic>
        <p:nvPicPr>
          <p:cNvPr id="7" name="Image 6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107" y="2542418"/>
            <a:ext cx="3645807" cy="3074610"/>
          </a:xfrm>
          <a:prstGeom prst="rect">
            <a:avLst/>
          </a:prstGeom>
        </p:spPr>
      </p:pic>
      <p:sp>
        <p:nvSpPr>
          <p:cNvPr id="8" name="Ellipse 7"/>
          <p:cNvSpPr/>
          <p:nvPr/>
        </p:nvSpPr>
        <p:spPr>
          <a:xfrm>
            <a:off x="1182824" y="2801468"/>
            <a:ext cx="1286510" cy="1278255"/>
          </a:xfrm>
          <a:prstGeom prst="ellipse">
            <a:avLst/>
          </a:prstGeom>
          <a:noFill/>
          <a:ln>
            <a:solidFill>
              <a:srgbClr val="4F81BD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  <a:spcBef>
                <a:spcPts val="700"/>
              </a:spcBef>
              <a:spcAft>
                <a:spcPts val="700"/>
              </a:spcAft>
            </a:pPr>
            <a:r>
              <a:rPr lang="fr-FR" sz="1000" b="1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fr-FR" sz="100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621734" y="3108990"/>
            <a:ext cx="1286510" cy="1278255"/>
          </a:xfrm>
          <a:prstGeom prst="ellipse">
            <a:avLst/>
          </a:prstGeom>
          <a:noFill/>
          <a:ln>
            <a:solidFill>
              <a:srgbClr val="4F81BD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  <a:spcBef>
                <a:spcPts val="700"/>
              </a:spcBef>
              <a:spcAft>
                <a:spcPts val="700"/>
              </a:spcAft>
            </a:pPr>
            <a:r>
              <a:rPr lang="fr-FR" sz="1000" b="1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fr-FR" sz="100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335224" y="4265597"/>
            <a:ext cx="1286510" cy="1278255"/>
          </a:xfrm>
          <a:prstGeom prst="ellipse">
            <a:avLst/>
          </a:prstGeom>
          <a:noFill/>
          <a:ln>
            <a:solidFill>
              <a:srgbClr val="4F81BD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  <a:spcBef>
                <a:spcPts val="700"/>
              </a:spcBef>
              <a:spcAft>
                <a:spcPts val="700"/>
              </a:spcAft>
            </a:pPr>
            <a:r>
              <a:rPr lang="fr-FR" sz="1000" b="1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fr-FR" sz="1000">
              <a:effectLst/>
              <a:latin typeface="Arial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7645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EDEDED"/>
          </a:solidFill>
        </p:spPr>
        <p:txBody>
          <a:bodyPr/>
          <a:lstStyle/>
          <a:p>
            <a:r>
              <a:rPr lang="fr-FR" dirty="0"/>
              <a:t>AGIR : identification des actions d’amélioration (3)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3507" cy="4351338"/>
          </a:xfrm>
        </p:spPr>
        <p:txBody>
          <a:bodyPr>
            <a:normAutofit/>
          </a:bodyPr>
          <a:lstStyle/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b="1" i="1" dirty="0"/>
          </a:p>
          <a:p>
            <a:pPr marL="93663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i="1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48667" y="5715298"/>
            <a:ext cx="10805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>
                <a:solidFill>
                  <a:srgbClr val="5D5D5D"/>
                </a:solidFill>
                <a:sym typeface="Wingdings" panose="05000000000000000000" pitchFamily="2" charset="2"/>
              </a:rPr>
              <a:t> Choix collectif de la ou des actions à mettre en œuvre</a:t>
            </a:r>
            <a:endParaRPr lang="fr-FR" sz="2400" i="1" dirty="0">
              <a:solidFill>
                <a:srgbClr val="5D5D5D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49463"/>
              </p:ext>
            </p:extLst>
          </p:nvPr>
        </p:nvGraphicFramePr>
        <p:xfrm>
          <a:off x="838199" y="2670334"/>
          <a:ext cx="10515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dirty="0"/>
                        <a:t>Objectif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Action 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Responsable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Echéance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Instance de validation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21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6074119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EDEDED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2 DOCUMENTS INDISPENSABLES</a:t>
            </a:r>
          </a:p>
        </p:txBody>
      </p:sp>
      <p:pic>
        <p:nvPicPr>
          <p:cNvPr id="10" name="Image 9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556" y="1909718"/>
            <a:ext cx="1396364" cy="1979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601661" y="2817186"/>
            <a:ext cx="646557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 Le guide « Du concept à la pratique » (HAS)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sz="12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"/>
              <a:tabLst/>
            </a:pPr>
            <a:endParaRPr lang="fr-FR" altLang="fr-FR" sz="12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"/>
              <a:tabLst/>
            </a:pPr>
            <a:endParaRPr lang="fr-FR" altLang="fr-FR" sz="12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"/>
              <a:tabLst/>
            </a:pPr>
            <a:endParaRPr lang="fr-FR" altLang="fr-FR" sz="12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"/>
              <a:tabLst/>
            </a:pPr>
            <a:endParaRPr lang="fr-FR" altLang="fr-FR" sz="12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"/>
              <a:tabLst/>
            </a:pPr>
            <a:endParaRPr lang="fr-FR" altLang="fr-FR" sz="12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"/>
              <a:tabLst/>
            </a:pPr>
            <a:endParaRPr lang="fr-FR" altLang="fr-FR" sz="12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"/>
              <a:tabLst/>
            </a:pPr>
            <a:endParaRPr kumimoji="0" lang="fr-FR" altLang="fr-FR" sz="12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"/>
              <a:tabLst/>
            </a:pPr>
            <a:endParaRPr kumimoji="0" lang="fr-FR" altLang="fr-FR" sz="12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</a:t>
            </a:r>
            <a:r>
              <a:rPr kumimoji="0" lang="fr-FR" altLang="fr-FR" sz="28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Le guide « Comprendre et agir » (HAS-FORAP)</a:t>
            </a:r>
            <a:endParaRPr kumimoji="0" lang="fr-FR" altLang="fr-FR" sz="2800" b="0" i="0" u="none" strike="noStrike" cap="none" normalizeH="0" baseline="0" dirty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556" y="4133034"/>
            <a:ext cx="1396364" cy="1979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865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838200" y="2701925"/>
            <a:ext cx="10515600" cy="1325563"/>
          </a:xfrm>
          <a:prstGeom prst="rect">
            <a:avLst/>
          </a:prstGeom>
          <a:solidFill>
            <a:srgbClr val="EDEDED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ANNEXE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165808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1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fr-FR" dirty="0"/>
              <a:t>Qu’est-ce que la culture de sécurité ?</a:t>
            </a:r>
          </a:p>
        </p:txBody>
      </p:sp>
      <p:sp>
        <p:nvSpPr>
          <p:cNvPr id="47821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lIns="90488" tIns="44450" rIns="90488" bIns="44450" rtlCol="0">
            <a:normAutofit/>
          </a:bodyPr>
          <a:lstStyle/>
          <a:p>
            <a:pPr algn="justLow">
              <a:lnSpc>
                <a:spcPct val="130000"/>
              </a:lnSpc>
            </a:pPr>
            <a:r>
              <a:rPr lang="fr-FR" altLang="fr-FR" sz="2200" dirty="0">
                <a:latin typeface="Tahoma" panose="020B0604030504040204" pitchFamily="34" charset="0"/>
                <a:cs typeface="Tahoma" panose="020B0604030504040204" pitchFamily="34" charset="0"/>
              </a:rPr>
              <a:t>La culture de sécurité des soins (CS) désigne un ensemble cohérent et intégré de comportements individuels et organisationnels, fondé sur des croyances et des valeurs partagées,</a:t>
            </a:r>
          </a:p>
          <a:p>
            <a:pPr algn="justLow">
              <a:lnSpc>
                <a:spcPct val="130000"/>
              </a:lnSpc>
            </a:pPr>
            <a:r>
              <a:rPr lang="fr-FR" altLang="fr-FR" sz="2200" dirty="0">
                <a:latin typeface="Tahoma" panose="020B0604030504040204" pitchFamily="34" charset="0"/>
                <a:cs typeface="Tahoma" panose="020B0604030504040204" pitchFamily="34" charset="0"/>
              </a:rPr>
              <a:t>qui cherche continuellement à réduire les dommages aux patients, lesquels peuvent être liés aux soins</a:t>
            </a:r>
          </a:p>
          <a:p>
            <a:pPr algn="just">
              <a:lnSpc>
                <a:spcPct val="135000"/>
              </a:lnSpc>
              <a:buFont typeface="Wingdings 2" panose="05020102010507070707" pitchFamily="18" charset="2"/>
              <a:buNone/>
            </a:pPr>
            <a:r>
              <a:rPr lang="fr-FR" altLang="fr-FR" sz="2000" dirty="0">
                <a:latin typeface="Tahoma" panose="020B0604030504040204" pitchFamily="34" charset="0"/>
                <a:cs typeface="Tahoma" panose="020B0604030504040204" pitchFamily="34" charset="0"/>
              </a:rPr>
              <a:t>              </a:t>
            </a:r>
          </a:p>
          <a:p>
            <a:pPr algn="just">
              <a:lnSpc>
                <a:spcPct val="135000"/>
              </a:lnSpc>
              <a:buFont typeface="Wingdings 2" panose="05020102010507070707" pitchFamily="18" charset="2"/>
              <a:buNone/>
            </a:pPr>
            <a:r>
              <a:rPr lang="fr-FR" altLang="fr-FR" sz="2000" dirty="0">
                <a:latin typeface="Tahoma" panose="020B0604030504040204" pitchFamily="34" charset="0"/>
                <a:cs typeface="Tahoma" panose="020B0604030504040204" pitchFamily="34" charset="0"/>
              </a:rPr>
              <a:t>                 Développer la culture de sécurité pour </a:t>
            </a:r>
            <a:r>
              <a:rPr lang="fr-FR" altLang="fr-FR" sz="2000" b="1" dirty="0">
                <a:latin typeface="Tahoma" panose="020B0604030504040204" pitchFamily="34" charset="0"/>
                <a:cs typeface="Tahoma" panose="020B0604030504040204" pitchFamily="34" charset="0"/>
              </a:rPr>
              <a:t>faire de la sécurité une priorité </a:t>
            </a:r>
            <a:r>
              <a:rPr lang="fr-FR" altLang="fr-FR" sz="2000" dirty="0">
                <a:latin typeface="Tahoma" panose="020B0604030504040204" pitchFamily="34" charset="0"/>
                <a:cs typeface="Tahoma" panose="020B0604030504040204" pitchFamily="34" charset="0"/>
              </a:rPr>
              <a:t>et</a:t>
            </a:r>
            <a:r>
              <a:rPr lang="fr-FR" altLang="fr-FR" sz="2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fr-FR" sz="2000" dirty="0">
                <a:latin typeface="Tahoma" panose="020B0604030504040204" pitchFamily="34" charset="0"/>
                <a:cs typeface="Tahoma" panose="020B0604030504040204" pitchFamily="34" charset="0"/>
              </a:rPr>
              <a:t>éviter les accidents ou en limiter l’impact</a:t>
            </a:r>
          </a:p>
        </p:txBody>
      </p:sp>
      <p:sp>
        <p:nvSpPr>
          <p:cNvPr id="478213" name="AutoShape 5"/>
          <p:cNvSpPr>
            <a:spLocks noChangeArrowheads="1"/>
          </p:cNvSpPr>
          <p:nvPr/>
        </p:nvSpPr>
        <p:spPr bwMode="auto">
          <a:xfrm>
            <a:off x="1183528" y="4895851"/>
            <a:ext cx="647700" cy="360363"/>
          </a:xfrm>
          <a:prstGeom prst="rightArrow">
            <a:avLst>
              <a:gd name="adj1" fmla="val 50000"/>
              <a:gd name="adj2" fmla="val 44934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fr-FR">
              <a:solidFill>
                <a:schemeClr val="accent1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1414369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1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fr-FR" dirty="0"/>
              <a:t>Les 4 composantes de la culture de sécurité </a:t>
            </a:r>
            <a:br>
              <a:rPr lang="fr-FR" altLang="fr-FR" dirty="0"/>
            </a:br>
            <a:r>
              <a:rPr lang="fr-FR" altLang="fr-FR" sz="2400" dirty="0"/>
              <a:t>(J . REASON)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248331513"/>
              </p:ext>
            </p:extLst>
          </p:nvPr>
        </p:nvGraphicFramePr>
        <p:xfrm>
          <a:off x="952500" y="1752600"/>
          <a:ext cx="10071100" cy="491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842365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fr-FR" dirty="0"/>
              <a:t>MESURER : objectifs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fr-FR" altLang="fr-FR" sz="2400" dirty="0">
                <a:latin typeface="Tahoma" panose="020B0604030504040204" pitchFamily="34" charset="0"/>
                <a:cs typeface="Tahoma" panose="020B0604030504040204" pitchFamily="34" charset="0"/>
              </a:rPr>
              <a:t>Évaluer les perceptions et les attitudes des professionnels sur des thèmes importants pour la sécurité des soins </a:t>
            </a:r>
            <a:endParaRPr lang="fr-FR" altLang="fr-FR" sz="20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30000"/>
              </a:lnSpc>
              <a:buFont typeface="Wingdings 2" panose="05020102010507070707" pitchFamily="18" charset="2"/>
              <a:buNone/>
            </a:pPr>
            <a:endParaRPr lang="fr-FR" altLang="fr-FR" sz="3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130000"/>
              </a:lnSpc>
            </a:pPr>
            <a:r>
              <a:rPr lang="fr-FR" altLang="fr-FR" sz="2000" dirty="0">
                <a:latin typeface="Tahoma" panose="020B0604030504040204" pitchFamily="34" charset="0"/>
                <a:cs typeface="Tahoma" panose="020B0604030504040204" pitchFamily="34" charset="0"/>
              </a:rPr>
              <a:t>le travail d’équipe</a:t>
            </a:r>
          </a:p>
          <a:p>
            <a:pPr lvl="1">
              <a:lnSpc>
                <a:spcPct val="130000"/>
              </a:lnSpc>
            </a:pPr>
            <a:r>
              <a:rPr lang="fr-FR" altLang="fr-FR" sz="2000" dirty="0">
                <a:latin typeface="Tahoma" panose="020B0604030504040204" pitchFamily="34" charset="0"/>
                <a:cs typeface="Tahoma" panose="020B0604030504040204" pitchFamily="34" charset="0"/>
              </a:rPr>
              <a:t>la communication autour des erreurs et des problèmes</a:t>
            </a:r>
          </a:p>
          <a:p>
            <a:pPr lvl="1">
              <a:lnSpc>
                <a:spcPct val="130000"/>
              </a:lnSpc>
            </a:pPr>
            <a:r>
              <a:rPr lang="fr-FR" altLang="fr-FR" sz="2000" dirty="0">
                <a:latin typeface="Tahoma" panose="020B0604030504040204" pitchFamily="34" charset="0"/>
                <a:cs typeface="Tahoma" panose="020B0604030504040204" pitchFamily="34" charset="0"/>
              </a:rPr>
              <a:t>l’apprentissage par les erreurs</a:t>
            </a:r>
          </a:p>
          <a:p>
            <a:pPr lvl="1">
              <a:lnSpc>
                <a:spcPct val="130000"/>
              </a:lnSpc>
            </a:pPr>
            <a:r>
              <a:rPr lang="fr-FR" altLang="fr-FR" sz="2000" dirty="0">
                <a:latin typeface="Tahoma" panose="020B0604030504040204" pitchFamily="34" charset="0"/>
                <a:cs typeface="Tahoma" panose="020B0604030504040204" pitchFamily="34" charset="0"/>
              </a:rPr>
              <a:t>le rôle et le soutien du management concernant la sécurité des soins</a:t>
            </a:r>
          </a:p>
          <a:p>
            <a:pPr lvl="1">
              <a:lnSpc>
                <a:spcPct val="130000"/>
              </a:lnSpc>
            </a:pPr>
            <a:r>
              <a:rPr lang="fr-FR" altLang="fr-FR" sz="2000" dirty="0">
                <a:latin typeface="Tahoma" panose="020B0604030504040204" pitchFamily="34" charset="0"/>
                <a:cs typeface="Tahoma" panose="020B0604030504040204" pitchFamily="34" charset="0"/>
              </a:rPr>
              <a:t>etc.</a:t>
            </a:r>
          </a:p>
          <a:p>
            <a:pPr lvl="1">
              <a:lnSpc>
                <a:spcPct val="130000"/>
              </a:lnSpc>
              <a:buFont typeface="Lucida Sans Unicode" panose="020B0602030504020204" pitchFamily="34" charset="0"/>
              <a:buNone/>
            </a:pPr>
            <a:endParaRPr lang="fr-FR" altLang="fr-FR" sz="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30000"/>
              </a:lnSpc>
            </a:pPr>
            <a:r>
              <a:rPr lang="fr-FR" altLang="fr-FR" sz="2400" dirty="0">
                <a:latin typeface="Tahoma" panose="020B0604030504040204" pitchFamily="34" charset="0"/>
                <a:cs typeface="Tahoma" panose="020B0604030504040204" pitchFamily="34" charset="0"/>
              </a:rPr>
              <a:t>Susciter une réflexion sur le niveau actuel de la culture de sécurité et sa possible amélioration</a:t>
            </a:r>
            <a:r>
              <a:rPr lang="fr-FR" altLang="fr-FR" sz="2000" dirty="0"/>
              <a:t>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30665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fr-FR" dirty="0"/>
              <a:t>MESURER : lecture des résultats (1)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idx="1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 fontScale="92500" lnSpcReduction="20000"/>
          </a:bodyPr>
          <a:lstStyle/>
          <a:p>
            <a:pPr>
              <a:lnSpc>
                <a:spcPct val="130000"/>
              </a:lnSpc>
            </a:pPr>
            <a:r>
              <a:rPr lang="fr-FR" altLang="fr-FR" b="1">
                <a:latin typeface="Tahoma" panose="020B0604030504040204" pitchFamily="34" charset="0"/>
                <a:cs typeface="Tahoma" panose="020B0604030504040204" pitchFamily="34" charset="0"/>
              </a:rPr>
              <a:t>Les réponses positives :</a:t>
            </a:r>
            <a:r>
              <a:rPr lang="fr-FR" altLang="fr-FR">
                <a:latin typeface="Tahoma" panose="020B0604030504040204" pitchFamily="34" charset="0"/>
                <a:cs typeface="Tahoma" panose="020B0604030504040204" pitchFamily="34" charset="0"/>
              </a:rPr>
              <a:t> en faveur d’une CS des soins développée</a:t>
            </a:r>
          </a:p>
          <a:p>
            <a:pPr>
              <a:lnSpc>
                <a:spcPct val="130000"/>
              </a:lnSpc>
              <a:buFont typeface="Wingdings 2" panose="05020102010507070707" pitchFamily="18" charset="2"/>
              <a:buNone/>
            </a:pPr>
            <a:endParaRPr lang="fr-FR" altLang="fr-FR" sz="1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30000"/>
              </a:lnSpc>
              <a:buFont typeface="Wingdings 2" panose="05020102010507070707" pitchFamily="18" charset="2"/>
              <a:buNone/>
            </a:pPr>
            <a:r>
              <a:rPr lang="fr-FR" altLang="fr-FR" sz="2400">
                <a:latin typeface="Tahoma" panose="020B0604030504040204" pitchFamily="34" charset="0"/>
                <a:cs typeface="Tahoma" panose="020B0604030504040204" pitchFamily="34" charset="0"/>
              </a:rPr>
              <a:t>« La sécurité des soins n’est jamais négligée au profit d’un rendement plus important »</a:t>
            </a:r>
          </a:p>
          <a:p>
            <a:pPr>
              <a:lnSpc>
                <a:spcPct val="130000"/>
              </a:lnSpc>
              <a:buFont typeface="Wingdings 2" panose="05020102010507070707" pitchFamily="18" charset="2"/>
              <a:buNone/>
            </a:pPr>
            <a:r>
              <a:rPr lang="fr-FR" altLang="fr-FR" sz="2400">
                <a:latin typeface="Tahoma" panose="020B0604030504040204" pitchFamily="34" charset="0"/>
                <a:cs typeface="Tahoma" panose="020B0604030504040204" pitchFamily="34" charset="0"/>
              </a:rPr>
              <a:t>                    </a:t>
            </a:r>
            <a:r>
              <a:rPr lang="fr-FR" altLang="fr-FR" sz="2400" b="1">
                <a:latin typeface="Tahoma" panose="020B0604030504040204" pitchFamily="34" charset="0"/>
                <a:cs typeface="Tahoma" panose="020B0604030504040204" pitchFamily="34" charset="0"/>
              </a:rPr>
              <a:t>D’accord - Tout à fait d’accord</a:t>
            </a:r>
          </a:p>
          <a:p>
            <a:pPr>
              <a:lnSpc>
                <a:spcPct val="130000"/>
              </a:lnSpc>
              <a:buFont typeface="Wingdings 2" panose="05020102010507070707" pitchFamily="18" charset="2"/>
              <a:buNone/>
            </a:pPr>
            <a:endParaRPr lang="fr-FR" altLang="fr-FR" sz="1000" b="1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30000"/>
              </a:lnSpc>
              <a:buFont typeface="Wingdings 2" panose="05020102010507070707" pitchFamily="18" charset="2"/>
              <a:buNone/>
            </a:pPr>
            <a:r>
              <a:rPr lang="fr-FR" altLang="fr-FR" sz="2400">
                <a:latin typeface="Tahoma" panose="020B0604030504040204" pitchFamily="34" charset="0"/>
                <a:cs typeface="Tahoma" panose="020B0604030504040204" pitchFamily="34" charset="0"/>
              </a:rPr>
              <a:t>« Nous avons des problèmes de sécurité des soins dans ce service (formulation négative) » </a:t>
            </a:r>
          </a:p>
          <a:p>
            <a:pPr>
              <a:lnSpc>
                <a:spcPct val="130000"/>
              </a:lnSpc>
              <a:buFont typeface="Wingdings 2" panose="05020102010507070707" pitchFamily="18" charset="2"/>
              <a:buNone/>
            </a:pPr>
            <a:r>
              <a:rPr lang="fr-FR" altLang="fr-FR" sz="2400">
                <a:latin typeface="Tahoma" panose="020B0604030504040204" pitchFamily="34" charset="0"/>
                <a:cs typeface="Tahoma" panose="020B0604030504040204" pitchFamily="34" charset="0"/>
              </a:rPr>
              <a:t>                    </a:t>
            </a:r>
            <a:r>
              <a:rPr lang="fr-FR" altLang="fr-FR" sz="2400" b="1">
                <a:latin typeface="Tahoma" panose="020B0604030504040204" pitchFamily="34" charset="0"/>
                <a:cs typeface="Tahoma" panose="020B0604030504040204" pitchFamily="34" charset="0"/>
              </a:rPr>
              <a:t>Pas d’accord - Pas du tout d’accord</a:t>
            </a:r>
          </a:p>
          <a:p>
            <a:pPr>
              <a:lnSpc>
                <a:spcPct val="130000"/>
              </a:lnSpc>
              <a:buFont typeface="Wingdings 2" panose="05020102010507070707" pitchFamily="18" charset="2"/>
              <a:buNone/>
            </a:pPr>
            <a:r>
              <a:rPr lang="fr-FR" altLang="fr-FR" sz="2000"/>
              <a:t>    </a:t>
            </a:r>
          </a:p>
        </p:txBody>
      </p:sp>
      <p:sp>
        <p:nvSpPr>
          <p:cNvPr id="385130" name="AutoShape 106"/>
          <p:cNvSpPr>
            <a:spLocks noChangeArrowheads="1"/>
          </p:cNvSpPr>
          <p:nvPr/>
        </p:nvSpPr>
        <p:spPr bwMode="auto">
          <a:xfrm>
            <a:off x="1924050" y="3523456"/>
            <a:ext cx="577850" cy="433388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99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5131" name="AutoShape 107"/>
          <p:cNvSpPr>
            <a:spLocks noChangeArrowheads="1"/>
          </p:cNvSpPr>
          <p:nvPr/>
        </p:nvSpPr>
        <p:spPr bwMode="auto">
          <a:xfrm>
            <a:off x="1924050" y="5187950"/>
            <a:ext cx="577850" cy="433388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99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130664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fr-FR" dirty="0"/>
              <a:t>MESURER : lecture des résultats (2)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142856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>
              <a:lnSpc>
                <a:spcPct val="130000"/>
              </a:lnSpc>
            </a:pPr>
            <a:endParaRPr lang="fr-FR" altLang="fr-FR" sz="1000" dirty="0"/>
          </a:p>
          <a:p>
            <a:pPr>
              <a:lnSpc>
                <a:spcPct val="130000"/>
              </a:lnSpc>
              <a:buFont typeface="Wingdings 2" panose="05020102010507070707" pitchFamily="18" charset="2"/>
              <a:buNone/>
            </a:pPr>
            <a:r>
              <a:rPr lang="fr-FR" altLang="fr-FR" sz="2000" dirty="0"/>
              <a:t>    </a:t>
            </a:r>
          </a:p>
          <a:p>
            <a:pPr>
              <a:lnSpc>
                <a:spcPct val="130000"/>
              </a:lnSpc>
              <a:buFont typeface="Wingdings 2" panose="05020102010507070707" pitchFamily="18" charset="2"/>
              <a:buNone/>
            </a:pPr>
            <a:endParaRPr lang="fr-FR" altLang="fr-FR" sz="2000" dirty="0"/>
          </a:p>
          <a:p>
            <a:pPr>
              <a:lnSpc>
                <a:spcPct val="130000"/>
              </a:lnSpc>
              <a:buFont typeface="Wingdings 2" panose="05020102010507070707" pitchFamily="18" charset="2"/>
              <a:buNone/>
            </a:pPr>
            <a:endParaRPr lang="fr-FR" altLang="fr-FR" sz="2000" dirty="0"/>
          </a:p>
          <a:p>
            <a:pPr>
              <a:lnSpc>
                <a:spcPct val="130000"/>
              </a:lnSpc>
            </a:pPr>
            <a:endParaRPr lang="fr-FR" altLang="fr-FR" b="1" dirty="0"/>
          </a:p>
          <a:p>
            <a:pPr>
              <a:lnSpc>
                <a:spcPct val="130000"/>
              </a:lnSpc>
            </a:pPr>
            <a:endParaRPr lang="fr-FR" altLang="fr-FR" dirty="0"/>
          </a:p>
        </p:txBody>
      </p:sp>
      <p:pic>
        <p:nvPicPr>
          <p:cNvPr id="412680" name="Picture 8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55" r="29666"/>
          <a:stretch/>
        </p:blipFill>
        <p:spPr bwMode="auto">
          <a:xfrm>
            <a:off x="8458201" y="1976177"/>
            <a:ext cx="48260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  <p:pic>
        <p:nvPicPr>
          <p:cNvPr id="19" name="Picture 8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72" r="59649"/>
          <a:stretch/>
        </p:blipFill>
        <p:spPr bwMode="auto">
          <a:xfrm>
            <a:off x="4563534" y="1976177"/>
            <a:ext cx="474134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143"/>
          <a:stretch/>
        </p:blipFill>
        <p:spPr bwMode="auto">
          <a:xfrm>
            <a:off x="432331" y="1976177"/>
            <a:ext cx="83767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446262"/>
              </p:ext>
            </p:extLst>
          </p:nvPr>
        </p:nvGraphicFramePr>
        <p:xfrm>
          <a:off x="826991" y="3229265"/>
          <a:ext cx="1072154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3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3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3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b="1" dirty="0">
                          <a:solidFill>
                            <a:schemeClr val="bg1"/>
                          </a:solidFill>
                        </a:rPr>
                        <a:t>Toujours</a:t>
                      </a:r>
                      <a:r>
                        <a:rPr lang="fr-FR" altLang="fr-FR" dirty="0">
                          <a:solidFill>
                            <a:schemeClr val="bg1"/>
                          </a:solidFill>
                        </a:rPr>
                        <a:t> en faveur d’une CS développée</a:t>
                      </a:r>
                    </a:p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Le répondeur ne se prononce pas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Ce type</a:t>
                      </a:r>
                      <a:r>
                        <a:rPr lang="fr-FR" altLang="fr-FR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de réponse est différent  </a:t>
                      </a:r>
                      <a:br>
                        <a:rPr lang="fr-FR" altLang="fr-FR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</a:br>
                      <a:r>
                        <a:rPr lang="fr-FR" altLang="fr-FR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de </a:t>
                      </a:r>
                      <a:r>
                        <a:rPr lang="fr-FR" altLang="fr-FR" i="1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« je ne sais pas » </a:t>
                      </a:r>
                      <a:br>
                        <a:rPr lang="fr-FR" altLang="fr-FR" i="1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sym typeface="Symbol"/>
                        </a:rPr>
                      </a:br>
                      <a:r>
                        <a:rPr lang="fr-FR" altLang="fr-FR" i="0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sym typeface="Symbol"/>
                        </a:rPr>
                        <a:t></a:t>
                      </a:r>
                      <a:r>
                        <a:rPr lang="fr-FR" altLang="fr-FR" i="1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sym typeface="Symbol"/>
                        </a:rPr>
                        <a:t> </a:t>
                      </a:r>
                      <a:r>
                        <a:rPr lang="fr-FR" altLang="fr-F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Intérêt de s’interroger sur ces réponses neutres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Quelle signification 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(</a:t>
                      </a:r>
                      <a:r>
                        <a:rPr lang="fr-FR" altLang="fr-FR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cf. </a:t>
                      </a:r>
                      <a:r>
                        <a:rPr lang="fr-FR" altLang="fr-F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diapo 15)</a:t>
                      </a:r>
                    </a:p>
                    <a:p>
                      <a:pPr algn="ctr"/>
                      <a:endParaRPr lang="fr-FR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b="1" dirty="0">
                          <a:solidFill>
                            <a:schemeClr val="bg1"/>
                          </a:solidFill>
                        </a:rPr>
                        <a:t>Toujours</a:t>
                      </a:r>
                      <a:r>
                        <a:rPr lang="fr-FR" altLang="fr-FR" dirty="0">
                          <a:solidFill>
                            <a:schemeClr val="bg1"/>
                          </a:solidFill>
                        </a:rPr>
                        <a:t> en défaveur d’une CS développée</a:t>
                      </a:r>
                    </a:p>
                    <a:p>
                      <a:pPr algn="r"/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159930" y="2140501"/>
            <a:ext cx="2097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Réponses favorables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952995" y="2140501"/>
            <a:ext cx="3052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Réponses neutres</a:t>
            </a:r>
            <a:br>
              <a:rPr lang="fr-FR" dirty="0"/>
            </a:br>
            <a:r>
              <a:rPr lang="fr-FR" dirty="0"/>
              <a:t>(ni favorables, ni défavorables)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8822254" y="2140501"/>
            <a:ext cx="2332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Réponses défavorables</a:t>
            </a:r>
          </a:p>
        </p:txBody>
      </p:sp>
    </p:spTree>
    <p:extLst>
      <p:ext uri="{BB962C8B-B14F-4D97-AF65-F5344CB8AC3E}">
        <p14:creationId xmlns:p14="http://schemas.microsoft.com/office/powerpoint/2010/main" val="2782678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fr-FR" dirty="0"/>
              <a:t>MESURER : lecture des résultats (3)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idx="1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>
              <a:lnSpc>
                <a:spcPct val="130000"/>
              </a:lnSpc>
            </a:pPr>
            <a:r>
              <a:rPr lang="fr-FR" altLang="fr-FR" dirty="0">
                <a:latin typeface="Tahoma" panose="020B0604030504040204" pitchFamily="34" charset="0"/>
                <a:cs typeface="Tahoma" panose="020B0604030504040204" pitchFamily="34" charset="0"/>
              </a:rPr>
              <a:t>43 items pour 10 dimensions </a:t>
            </a:r>
          </a:p>
          <a:p>
            <a:pPr>
              <a:lnSpc>
                <a:spcPct val="130000"/>
              </a:lnSpc>
              <a:buFont typeface="Wingdings 2" panose="05020102010507070707" pitchFamily="18" charset="2"/>
              <a:buNone/>
            </a:pPr>
            <a:endParaRPr lang="fr-FR" altLang="fr-FR" sz="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30000"/>
              </a:lnSpc>
            </a:pPr>
            <a:r>
              <a:rPr lang="fr-FR" altLang="fr-FR" dirty="0">
                <a:latin typeface="Tahoma" panose="020B0604030504040204" pitchFamily="34" charset="0"/>
                <a:cs typeface="Tahoma" panose="020B0604030504040204" pitchFamily="34" charset="0"/>
              </a:rPr>
              <a:t>Un score par dimension : </a:t>
            </a:r>
            <a:r>
              <a:rPr lang="fr-FR" altLang="fr-FR" b="1" dirty="0">
                <a:latin typeface="Tahoma" panose="020B0604030504040204" pitchFamily="34" charset="0"/>
                <a:cs typeface="Tahoma" panose="020B0604030504040204" pitchFamily="34" charset="0"/>
              </a:rPr>
              <a:t>moyenne des pourcentages de réponses positives</a:t>
            </a:r>
            <a:r>
              <a:rPr lang="fr-FR" altLang="fr-FR" dirty="0">
                <a:latin typeface="Tahoma" panose="020B0604030504040204" pitchFamily="34" charset="0"/>
                <a:cs typeface="Tahoma" panose="020B0604030504040204" pitchFamily="34" charset="0"/>
              </a:rPr>
              <a:t> données aux questions</a:t>
            </a:r>
          </a:p>
          <a:p>
            <a:pPr lvl="1">
              <a:lnSpc>
                <a:spcPct val="130000"/>
              </a:lnSpc>
            </a:pPr>
            <a:r>
              <a:rPr lang="fr-FR" altLang="fr-FR" b="1" dirty="0">
                <a:solidFill>
                  <a:srgbClr val="FF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Score </a:t>
            </a:r>
            <a:r>
              <a:rPr lang="fr-FR" altLang="fr-FR" b="1" dirty="0">
                <a:solidFill>
                  <a:srgbClr val="FF0066"/>
                </a:solidFill>
                <a:latin typeface="Tahoma" panose="020B0604030504040204" pitchFamily="34" charset="0"/>
              </a:rPr>
              <a:t>≤</a:t>
            </a:r>
            <a:r>
              <a:rPr lang="fr-FR" altLang="fr-FR" b="1" dirty="0">
                <a:solidFill>
                  <a:srgbClr val="FF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50 % </a:t>
            </a:r>
            <a:r>
              <a:rPr lang="fr-FR" altLang="fr-FR" dirty="0"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fr-FR" altLang="fr-FR" b="1" dirty="0">
                <a:solidFill>
                  <a:srgbClr val="FF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fr-FR" dirty="0">
                <a:latin typeface="Tahoma" panose="020B0604030504040204" pitchFamily="34" charset="0"/>
                <a:cs typeface="Tahoma" panose="020B0604030504040204" pitchFamily="34" charset="0"/>
              </a:rPr>
              <a:t>une dimension avec un fort potentiel d’amélioration</a:t>
            </a:r>
          </a:p>
          <a:p>
            <a:pPr lvl="1">
              <a:lnSpc>
                <a:spcPct val="130000"/>
              </a:lnSpc>
            </a:pPr>
            <a:r>
              <a:rPr lang="fr-FR" altLang="fr-FR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fr-FR" b="1" u="sng" dirty="0">
                <a:solidFill>
                  <a:srgbClr val="00808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Score </a:t>
            </a:r>
            <a:r>
              <a:rPr lang="fr-FR" altLang="fr-FR" b="1" u="sng" dirty="0">
                <a:solidFill>
                  <a:srgbClr val="008080"/>
                </a:solidFill>
                <a:latin typeface="Tahoma" panose="020B0604030504040204" pitchFamily="34" charset="0"/>
              </a:rPr>
              <a:t>≥</a:t>
            </a:r>
            <a:r>
              <a:rPr lang="fr-FR" altLang="fr-FR" b="1" u="sng" dirty="0">
                <a:solidFill>
                  <a:srgbClr val="00808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75 %</a:t>
            </a:r>
            <a:r>
              <a:rPr lang="fr-FR" altLang="fr-FR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fr-FR" dirty="0">
                <a:latin typeface="Tahoma" panose="020B0604030504040204" pitchFamily="34" charset="0"/>
                <a:cs typeface="Tahoma" panose="020B0604030504040204" pitchFamily="34" charset="0"/>
              </a:rPr>
              <a:t>: une dimension développée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1572531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EDEDE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fr-FR" dirty="0"/>
              <a:t>MESURER : résultats (1)</a:t>
            </a:r>
          </a:p>
        </p:txBody>
      </p:sp>
      <p:graphicFrame>
        <p:nvGraphicFramePr>
          <p:cNvPr id="435284" name="Group 8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978377"/>
              </p:ext>
            </p:extLst>
          </p:nvPr>
        </p:nvGraphicFramePr>
        <p:xfrm>
          <a:off x="279400" y="2177191"/>
          <a:ext cx="11671300" cy="3368805"/>
        </p:xfrm>
        <a:graphic>
          <a:graphicData uri="http://schemas.openxmlformats.org/drawingml/2006/table">
            <a:tbl>
              <a:tblPr/>
              <a:tblGrid>
                <a:gridCol w="857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5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77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Dimensions de la culture de sécurité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11390" marR="11139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Scores</a:t>
                      </a:r>
                      <a:endParaRPr kumimoji="0" lang="fr-FR" alt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(%)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exemple</a:t>
                      </a:r>
                    </a:p>
                  </a:txBody>
                  <a:tcPr marL="111390" marR="11139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1. Perception globale de la sécurité</a:t>
                      </a:r>
                    </a:p>
                  </a:txBody>
                  <a:tcPr marL="111390" marR="11139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___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45</a:t>
                      </a:r>
                    </a:p>
                  </a:txBody>
                  <a:tcPr marL="111390" marR="11139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2. F</a:t>
                      </a: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réquence de signalement des événements indésirables</a:t>
                      </a:r>
                      <a:endParaRPr kumimoji="0" lang="fr-FR" alt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11390" marR="11139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___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65</a:t>
                      </a:r>
                    </a:p>
                  </a:txBody>
                  <a:tcPr marL="111390" marR="11139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1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3. A</a:t>
                      </a: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ttentes/actions hiérarchie concernant la sécurité</a:t>
                      </a:r>
                    </a:p>
                  </a:txBody>
                  <a:tcPr marL="111390" marR="11139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___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1" i="1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86</a:t>
                      </a:r>
                    </a:p>
                  </a:txBody>
                  <a:tcPr marL="111390" marR="11139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6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4. Organisation apprenante et amélioration continue</a:t>
                      </a:r>
                    </a:p>
                  </a:txBody>
                  <a:tcPr marL="111390" marR="11139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___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48</a:t>
                      </a:r>
                    </a:p>
                  </a:txBody>
                  <a:tcPr marL="111390" marR="11139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5. Travail d’équipe dans le service</a:t>
                      </a:r>
                    </a:p>
                  </a:txBody>
                  <a:tcPr marL="111390" marR="11139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___</a:t>
                      </a:r>
                    </a:p>
                  </a:txBody>
                  <a:tcPr marL="114273" marR="114273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indent="-7938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SzPct val="80000"/>
                        <a:buFont typeface="Lucida Sans Unicode" panose="020B0602030504020204" pitchFamily="34" charset="0"/>
                        <a:defRPr sz="20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indent="-23813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indent="-7620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Lucida Sans Unicode" panose="020B0602030504020204" pitchFamily="34" charset="0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indent="-146050" eaLnBrk="0" hangingPunct="0">
                        <a:spcBef>
                          <a:spcPct val="20000"/>
                        </a:spcBef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indent="-1460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fr-FR" altLang="fr-FR" sz="2400" b="1" i="1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89</a:t>
                      </a:r>
                    </a:p>
                  </a:txBody>
                  <a:tcPr marL="111390" marR="11139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35203" name="Rectangle 3"/>
          <p:cNvSpPr>
            <a:spLocks noChangeArrowheads="1"/>
          </p:cNvSpPr>
          <p:nvPr/>
        </p:nvSpPr>
        <p:spPr bwMode="auto">
          <a:xfrm>
            <a:off x="1524000" y="1773238"/>
            <a:ext cx="7380288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7675" indent="-447675" eaLnBrk="0" hangingPunct="0">
              <a:spcBef>
                <a:spcPct val="20000"/>
              </a:spcBef>
              <a:buClr>
                <a:srgbClr val="660066"/>
              </a:buClr>
              <a:buSzPct val="65000"/>
              <a:buFont typeface="Wingdings 2" panose="05020102010507070707" pitchFamily="18" charset="2"/>
              <a:buChar char=""/>
              <a:defRPr sz="24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889000" indent="-439738" eaLnBrk="0" hangingPunct="0">
              <a:spcBef>
                <a:spcPct val="20000"/>
              </a:spcBef>
              <a:buClr>
                <a:srgbClr val="660066"/>
              </a:buClr>
              <a:buSzPct val="80000"/>
              <a:buFont typeface="Lucida Sans Unicode" panose="020B0602030504020204" pitchFamily="34" charset="0"/>
              <a:buChar char="◉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293813" indent="-403225" eaLnBrk="0" hangingPunct="0">
              <a:spcBef>
                <a:spcPct val="20000"/>
              </a:spcBef>
              <a:buClr>
                <a:srgbClr val="660066"/>
              </a:buClr>
              <a:buFont typeface="Lucida Sans Unicode" panose="020B0602030504020204" pitchFamily="34" charset="0"/>
              <a:buChar char="⁃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81163" indent="-385763" eaLnBrk="0" hangingPunct="0">
              <a:spcBef>
                <a:spcPct val="20000"/>
              </a:spcBef>
              <a:buClr>
                <a:srgbClr val="660066"/>
              </a:buClr>
              <a:buFont typeface="Lucida Sans Unicode" panose="020B0602030504020204" pitchFamily="34" charset="0"/>
              <a:buChar char="∘"/>
              <a:defRPr sz="16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1682750" eaLnBrk="0" hangingPunct="0">
              <a:spcBef>
                <a:spcPct val="20000"/>
              </a:spcBef>
              <a:buClr>
                <a:srgbClr val="660066"/>
              </a:buClr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1399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5971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0543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511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lnSpc>
                <a:spcPct val="140000"/>
              </a:lnSpc>
              <a:buFont typeface="Wingdings 2" panose="05020102010507070707" pitchFamily="18" charset="2"/>
              <a:buNone/>
            </a:pPr>
            <a:endParaRPr lang="fr-FR" altLang="fr-FR"/>
          </a:p>
          <a:p>
            <a:pPr>
              <a:lnSpc>
                <a:spcPct val="140000"/>
              </a:lnSpc>
              <a:buFont typeface="Wingdings 2" panose="05020102010507070707" pitchFamily="18" charset="2"/>
              <a:buNone/>
            </a:pPr>
            <a:endParaRPr lang="fr-FR" altLang="fr-FR">
              <a:sym typeface="Wingdings 2" panose="05020102010507070707" pitchFamily="18" charset="2"/>
            </a:endParaRPr>
          </a:p>
          <a:p>
            <a:pPr>
              <a:lnSpc>
                <a:spcPct val="140000"/>
              </a:lnSpc>
              <a:buFont typeface="Wingdings 2" panose="05020102010507070707" pitchFamily="18" charset="2"/>
              <a:buNone/>
            </a:pPr>
            <a:endParaRPr lang="fr-FR" altLang="fr-FR"/>
          </a:p>
          <a:p>
            <a:pPr>
              <a:lnSpc>
                <a:spcPct val="140000"/>
              </a:lnSpc>
              <a:buFont typeface="Wingdings 2" panose="05020102010507070707" pitchFamily="18" charset="2"/>
              <a:buNone/>
            </a:pPr>
            <a:endParaRPr lang="fr-FR" altLang="fr-FR">
              <a:sym typeface="Wingdings 2" panose="05020102010507070707" pitchFamily="18" charset="2"/>
            </a:endParaRPr>
          </a:p>
        </p:txBody>
      </p:sp>
      <p:sp>
        <p:nvSpPr>
          <p:cNvPr id="435277" name="Rectangle 77"/>
          <p:cNvSpPr>
            <a:spLocks noChangeArrowheads="1"/>
          </p:cNvSpPr>
          <p:nvPr/>
        </p:nvSpPr>
        <p:spPr bwMode="auto">
          <a:xfrm>
            <a:off x="1774825" y="6086476"/>
            <a:ext cx="70631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None/>
            </a:pPr>
            <a:r>
              <a:rPr lang="fr-FR" altLang="fr-FR" b="1" dirty="0">
                <a:solidFill>
                  <a:srgbClr val="FF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Dimension à améliorer en priorité</a:t>
            </a:r>
            <a:r>
              <a:rPr lang="fr-FR" altLang="fr-FR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fr-FR" altLang="fr-FR" b="1" u="sng" dirty="0">
                <a:solidFill>
                  <a:srgbClr val="00808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Dimension développée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CCEC-EC94-45CF-B5D6-CF08E3877A93}" type="slidenum">
              <a:rPr lang="fr-FR" smtClean="0"/>
              <a:t>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Mesurer, comprendre et agir</a:t>
            </a:r>
          </a:p>
        </p:txBody>
      </p:sp>
    </p:spTree>
    <p:extLst>
      <p:ext uri="{BB962C8B-B14F-4D97-AF65-F5344CB8AC3E}">
        <p14:creationId xmlns:p14="http://schemas.microsoft.com/office/powerpoint/2010/main" val="42062586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605FF6A0EA48428DE933791AD4FD00" ma:contentTypeVersion="14" ma:contentTypeDescription="Crée un document." ma:contentTypeScope="" ma:versionID="fe5fe949bf9266777c6a8fe8262257c8">
  <xsd:schema xmlns:xsd="http://www.w3.org/2001/XMLSchema" xmlns:xs="http://www.w3.org/2001/XMLSchema" xmlns:p="http://schemas.microsoft.com/office/2006/metadata/properties" xmlns:ns2="2a8d722c-d242-47fa-826f-86b2f1fa5aea" xmlns:ns3="b15e59e7-5ea4-4cd6-a810-ee096dfc3558" targetNamespace="http://schemas.microsoft.com/office/2006/metadata/properties" ma:root="true" ma:fieldsID="7934aa6a5b3b6fba7aee058dc0222dcc" ns2:_="" ns3:_="">
    <xsd:import namespace="2a8d722c-d242-47fa-826f-86b2f1fa5aea"/>
    <xsd:import namespace="b15e59e7-5ea4-4cd6-a810-ee096dfc355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_Flow_SignoffStatus" minOccurs="0"/>
                <xsd:element ref="ns3:MediaLengthInSeconds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8d722c-d242-47fa-826f-86b2f1fa5ae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eur d’ID de document" ma:description="Valeur de l’ID de document affecté à cet élé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5b03b68-29da-49aa-8ff3-9b936bc07a39}" ma:internalName="TaxCatchAll" ma:showField="CatchAllData" ma:web="2a8d722c-d242-47fa-826f-86b2f1fa5a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e59e7-5ea4-4cd6-a810-ee096dfc35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5" nillable="true" ma:displayName="État de validation" ma:internalName="_x00c9_tat_x0020_de_x0020_validation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6b36ff21-6ba8-4257-b34f-50ed9eb663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8d722c-d242-47fa-826f-86b2f1fa5aea" xsi:nil="true"/>
    <lcf76f155ced4ddcb4097134ff3c332f xmlns="b15e59e7-5ea4-4cd6-a810-ee096dfc3558">
      <Terms xmlns="http://schemas.microsoft.com/office/infopath/2007/PartnerControls"/>
    </lcf76f155ced4ddcb4097134ff3c332f>
    <_Flow_SignoffStatus xmlns="b15e59e7-5ea4-4cd6-a810-ee096dfc3558" xsi:nil="true"/>
    <_dlc_DocId xmlns="2a8d722c-d242-47fa-826f-86b2f1fa5aea">3PYUKQXUSKC5-2088254452-475973</_dlc_DocId>
    <_dlc_DocIdUrl xmlns="2a8d722c-d242-47fa-826f-86b2f1fa5aea">
      <Url>https://ccecqatemp.sharepoint.com/sites/N/_layouts/15/DocIdRedir.aspx?ID=3PYUKQXUSKC5-2088254452-475973</Url>
      <Description>3PYUKQXUSKC5-2088254452-475973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0B4F8A8-76BD-4C0D-81EB-EAA22CA2EB69}"/>
</file>

<file path=customXml/itemProps2.xml><?xml version="1.0" encoding="utf-8"?>
<ds:datastoreItem xmlns:ds="http://schemas.openxmlformats.org/officeDocument/2006/customXml" ds:itemID="{608A4F38-4D67-467C-A4CB-EA05D7D639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31803B-DA5D-4C7A-A12F-113CADB7A4C8}">
  <ds:schemaRefs>
    <ds:schemaRef ds:uri="http://schemas.microsoft.com/office/infopath/2007/PartnerControls"/>
    <ds:schemaRef ds:uri="3608349a-9d74-4cf6-93c9-4a5adc9eef23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7600fc4f-121a-45f4-9901-2b2d50fd2110"/>
    <ds:schemaRef ds:uri="http://schemas.microsoft.com/office/2006/metadata/properties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4AB8FAF7-6C9E-4698-818B-1F212000A711}"/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1422</Words>
  <Application>Microsoft Office PowerPoint</Application>
  <PresentationFormat>Grand écran</PresentationFormat>
  <Paragraphs>323</Paragraphs>
  <Slides>23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3" baseType="lpstr">
      <vt:lpstr>Arial</vt:lpstr>
      <vt:lpstr>Calibri</vt:lpstr>
      <vt:lpstr>Calibri Light</vt:lpstr>
      <vt:lpstr>Lucida Sans Unicode</vt:lpstr>
      <vt:lpstr>Symbol</vt:lpstr>
      <vt:lpstr>Tahoma</vt:lpstr>
      <vt:lpstr>Times New Roman</vt:lpstr>
      <vt:lpstr>Wingdings</vt:lpstr>
      <vt:lpstr>Wingdings 2</vt:lpstr>
      <vt:lpstr>Thème Office</vt:lpstr>
      <vt:lpstr>Enquête culture de sécurité </vt:lpstr>
      <vt:lpstr>Présentation PowerPoint</vt:lpstr>
      <vt:lpstr>Qu’est-ce que la culture de sécurité ?</vt:lpstr>
      <vt:lpstr>Les 4 composantes de la culture de sécurité  (J . REASON)</vt:lpstr>
      <vt:lpstr>MESURER : objectifs</vt:lpstr>
      <vt:lpstr>MESURER : lecture des résultats (1)</vt:lpstr>
      <vt:lpstr>MESURER : lecture des résultats (2)</vt:lpstr>
      <vt:lpstr>MESURER : lecture des résultats (3)</vt:lpstr>
      <vt:lpstr>MESURER : résultats (1)</vt:lpstr>
      <vt:lpstr>MESURER : Résultats (2)</vt:lpstr>
      <vt:lpstr>COMPRENDRE : analyse du déroulement de l’enquête </vt:lpstr>
      <vt:lpstr>COMPRENDRE : analyse approfondie des résultats (1)</vt:lpstr>
      <vt:lpstr>COMPRENDRE : analyse approfondie des résultats (2)</vt:lpstr>
      <vt:lpstr>COMPRENDRE : analyse approfondie des résultats (3)</vt:lpstr>
      <vt:lpstr>COMPRENDRE : analyse approfondie des résultats (4)</vt:lpstr>
      <vt:lpstr>COMPRENDRE : analyse approfondie des résultats (5)</vt:lpstr>
      <vt:lpstr>COMPRENDRE : analyse de l’existant </vt:lpstr>
      <vt:lpstr>COMPRENDRE : synthèse de l’analyse</vt:lpstr>
      <vt:lpstr>AGIR : identification des objectifs d’amélioration (1)</vt:lpstr>
      <vt:lpstr>AGIR : identification des objectifs d’amélioration (2)</vt:lpstr>
      <vt:lpstr>AGIR : identification des actions d’amélioration (3)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 de sécurité des soins</dc:title>
  <dc:creator>Sandra  GENEVOIS</dc:creator>
  <cp:lastModifiedBy>Anne Taraborrelli</cp:lastModifiedBy>
  <cp:revision>54</cp:revision>
  <cp:lastPrinted>2019-02-13T09:24:47Z</cp:lastPrinted>
  <dcterms:created xsi:type="dcterms:W3CDTF">2019-01-28T13:43:18Z</dcterms:created>
  <dcterms:modified xsi:type="dcterms:W3CDTF">2023-07-07T12:49:26Z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0x01010066605FF6A0EA48428DE933791AD4FD00</vt:lpwstr>
  </property>
  <property fmtid="{D5CDD505-2E9C-101B-9397-08002B2CF9AE}" pid="3" name="_dlc_DocIdItemGuid">
    <vt:lpwstr>63d94cfd-95dc-4229-b054-4091bfb8fb93</vt:lpwstr>
  </property>
</Properties>
</file>