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2"/>
  </p:notesMasterIdLst>
  <p:sldIdLst>
    <p:sldId id="2147469554" r:id="rId6"/>
    <p:sldId id="261" r:id="rId7"/>
    <p:sldId id="2147469557" r:id="rId8"/>
    <p:sldId id="2147469558" r:id="rId9"/>
    <p:sldId id="2147469560" r:id="rId10"/>
    <p:sldId id="2147469561" r:id="rId11"/>
    <p:sldId id="2147469562" r:id="rId12"/>
    <p:sldId id="263" r:id="rId13"/>
    <p:sldId id="264" r:id="rId14"/>
    <p:sldId id="265" r:id="rId15"/>
    <p:sldId id="2147469563" r:id="rId16"/>
    <p:sldId id="266" r:id="rId17"/>
    <p:sldId id="267" r:id="rId18"/>
    <p:sldId id="269" r:id="rId19"/>
    <p:sldId id="2147469564" r:id="rId20"/>
    <p:sldId id="2147469556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447" autoAdjust="0"/>
  </p:normalViewPr>
  <p:slideViewPr>
    <p:cSldViewPr snapToGrid="0">
      <p:cViewPr varScale="1">
        <p:scale>
          <a:sx n="95" d="100"/>
          <a:sy n="95" d="100"/>
        </p:scale>
        <p:origin x="36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56CE8-AE7A-481D-A0CA-4DFAA58F944D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4DFE4-F886-40A8-86F7-1879836A10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285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4DFE4-F886-40A8-86F7-1879836A101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595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7.emf"/><Relationship Id="rId2" Type="http://schemas.openxmlformats.org/officeDocument/2006/relationships/hyperlink" Target="https://www.linkedin.com/company/ccecq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1lX3c0THjdjpqMcTy1U9lw" TargetMode="External"/><Relationship Id="rId5" Type="http://schemas.openxmlformats.org/officeDocument/2006/relationships/image" Target="../media/image16.emf"/><Relationship Id="rId4" Type="http://schemas.openxmlformats.org/officeDocument/2006/relationships/hyperlink" Target="https://twitter.com/ccecqa" TargetMode="Externa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1CEDC6-2D3D-DE5D-E91B-03C79A9B69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BDC1898A-527F-EE4E-77C2-95E9433845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0004" y="1744097"/>
            <a:ext cx="3511992" cy="336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3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yle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onception&#10;&#10;Description générée automatiquement avec une confiance faible">
            <a:extLst>
              <a:ext uri="{FF2B5EF4-FFF2-40B4-BE49-F238E27FC236}">
                <a16:creationId xmlns:a16="http://schemas.microsoft.com/office/drawing/2014/main" id="{7E0A4F84-4124-B9B7-6766-D24493993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093" y="0"/>
            <a:ext cx="12280739" cy="690791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AF8CF11-EB62-FC36-D6BE-E0D3127257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7908" y="596096"/>
            <a:ext cx="4309641" cy="1103935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r>
              <a:rPr lang="fr-FR" dirty="0"/>
              <a:t>Modifiez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6DC633E-1040-3BF1-296A-6EAA0A2023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7908" y="1986506"/>
            <a:ext cx="4664598" cy="26158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chemeClr val="accent1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texte du masque</a:t>
            </a:r>
          </a:p>
        </p:txBody>
      </p:sp>
      <p:pic>
        <p:nvPicPr>
          <p:cNvPr id="4" name="Image 3" descr="Une image contenant Graphique, Police, capture d’écran, cercle&#10;&#10;Description générée automatiquement">
            <a:extLst>
              <a:ext uri="{FF2B5EF4-FFF2-40B4-BE49-F238E27FC236}">
                <a16:creationId xmlns:a16="http://schemas.microsoft.com/office/drawing/2014/main" id="{A41E21E0-2FB5-0505-321A-38BE8CC8EF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2192" y="6556823"/>
            <a:ext cx="1355151" cy="2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80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tyle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onception&#10;&#10;Description générée automatiquement avec une confiance moyenne">
            <a:extLst>
              <a:ext uri="{FF2B5EF4-FFF2-40B4-BE49-F238E27FC236}">
                <a16:creationId xmlns:a16="http://schemas.microsoft.com/office/drawing/2014/main" id="{DEF0C8DD-45B7-E8B9-04F6-BCBEDB2B64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AF8CF11-EB62-FC36-D6BE-E0D3127257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69543" y="965550"/>
            <a:ext cx="4309641" cy="1103935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r>
              <a:rPr lang="fr-FR" dirty="0"/>
              <a:t>Modifiez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6DC633E-1040-3BF1-296A-6EAA0A2023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69543" y="2355960"/>
            <a:ext cx="4664598" cy="26158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chemeClr val="accent1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texte du masque</a:t>
            </a:r>
          </a:p>
        </p:txBody>
      </p:sp>
      <p:pic>
        <p:nvPicPr>
          <p:cNvPr id="7" name="Image 6" descr="Une image contenant Graphique, Police, capture d’écran, cercle&#10;&#10;Description générée automatiquement">
            <a:extLst>
              <a:ext uri="{FF2B5EF4-FFF2-40B4-BE49-F238E27FC236}">
                <a16:creationId xmlns:a16="http://schemas.microsoft.com/office/drawing/2014/main" id="{141D09C8-8E55-F591-6671-2B7E9602AD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2192" y="6556823"/>
            <a:ext cx="1355151" cy="2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23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yle 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ercle, Graphique, conception&#10;&#10;Description générée automatiquement">
            <a:extLst>
              <a:ext uri="{FF2B5EF4-FFF2-40B4-BE49-F238E27FC236}">
                <a16:creationId xmlns:a16="http://schemas.microsoft.com/office/drawing/2014/main" id="{C43579A7-E856-C24B-BFAA-5B9D58E23F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739" y="0"/>
            <a:ext cx="12280739" cy="690791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AF8CF11-EB62-FC36-D6BE-E0D3127257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7908" y="596096"/>
            <a:ext cx="4309641" cy="1103935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r>
              <a:rPr lang="fr-FR" dirty="0"/>
              <a:t>Modifiez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6DC633E-1040-3BF1-296A-6EAA0A2023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7908" y="1986506"/>
            <a:ext cx="4664598" cy="26158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chemeClr val="accent1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texte du masque</a:t>
            </a:r>
          </a:p>
        </p:txBody>
      </p:sp>
      <p:pic>
        <p:nvPicPr>
          <p:cNvPr id="4" name="Image 3" descr="Une image contenant Graphique, Police, capture d’écran, cercle&#10;&#10;Description générée automatiquement">
            <a:extLst>
              <a:ext uri="{FF2B5EF4-FFF2-40B4-BE49-F238E27FC236}">
                <a16:creationId xmlns:a16="http://schemas.microsoft.com/office/drawing/2014/main" id="{022A6B28-ECDC-05DC-6697-00966F2B23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2192" y="6556823"/>
            <a:ext cx="1355151" cy="2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35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Style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Graphique, blanc, conception&#10;&#10;Description générée automatiquement">
            <a:extLst>
              <a:ext uri="{FF2B5EF4-FFF2-40B4-BE49-F238E27FC236}">
                <a16:creationId xmlns:a16="http://schemas.microsoft.com/office/drawing/2014/main" id="{8FB84B7A-197B-BA9F-9DE9-182ABCC6F5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AF8CF11-EB62-FC36-D6BE-E0D3127257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69543" y="965550"/>
            <a:ext cx="4309641" cy="1103935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r>
              <a:rPr lang="fr-FR" dirty="0"/>
              <a:t>Modifiez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6DC633E-1040-3BF1-296A-6EAA0A2023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69543" y="2355960"/>
            <a:ext cx="4664598" cy="26158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chemeClr val="accent1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texte du masque</a:t>
            </a:r>
          </a:p>
        </p:txBody>
      </p:sp>
      <p:pic>
        <p:nvPicPr>
          <p:cNvPr id="7" name="Image 6" descr="Une image contenant Graphique, Police, capture d’écran, cercle&#10;&#10;Description générée automatiquement">
            <a:extLst>
              <a:ext uri="{FF2B5EF4-FFF2-40B4-BE49-F238E27FC236}">
                <a16:creationId xmlns:a16="http://schemas.microsoft.com/office/drawing/2014/main" id="{C1B3C887-64A7-3A6F-8300-588D033F08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2192" y="6556823"/>
            <a:ext cx="1355151" cy="2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56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184ACB-F9A4-8299-96E6-171E4604100C}"/>
              </a:ext>
            </a:extLst>
          </p:cNvPr>
          <p:cNvSpPr/>
          <p:nvPr userDrawn="1"/>
        </p:nvSpPr>
        <p:spPr>
          <a:xfrm>
            <a:off x="678083" y="596096"/>
            <a:ext cx="10835834" cy="56658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F8CF11-EB62-FC36-D6BE-E0D3127257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31402" y="1475772"/>
            <a:ext cx="4309641" cy="1103935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r>
              <a:rPr lang="fr-FR" dirty="0"/>
              <a:t>Modifiez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6DC633E-1040-3BF1-296A-6EAA0A2023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31402" y="2866182"/>
            <a:ext cx="4664598" cy="26158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texte du masque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7040437-7330-3170-ECD1-6954A3402D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54603" y="1064088"/>
            <a:ext cx="3841347" cy="22307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Barlow" pitchFamily="2" charset="77"/>
              </a:defRPr>
            </a:lvl1pPr>
            <a:lvl2pPr>
              <a:defRPr>
                <a:solidFill>
                  <a:schemeClr val="accent1"/>
                </a:solidFill>
                <a:latin typeface="Barlow" pitchFamily="2" charset="77"/>
              </a:defRPr>
            </a:lvl2pPr>
            <a:lvl3pPr>
              <a:defRPr>
                <a:solidFill>
                  <a:schemeClr val="accent1"/>
                </a:solidFill>
                <a:latin typeface="Barlow" pitchFamily="2" charset="77"/>
              </a:defRPr>
            </a:lvl3pPr>
            <a:lvl4pPr>
              <a:defRPr>
                <a:solidFill>
                  <a:schemeClr val="accent1"/>
                </a:solidFill>
                <a:latin typeface="Barlow" pitchFamily="2" charset="77"/>
              </a:defRPr>
            </a:lvl4pPr>
            <a:lvl5pPr>
              <a:defRPr>
                <a:solidFill>
                  <a:schemeClr val="accent1"/>
                </a:solidFill>
                <a:latin typeface="Barlow" pitchFamily="2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87792FF-21E6-58A7-84AC-2A609D9A68C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154603" y="3586283"/>
            <a:ext cx="3841347" cy="22307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Barlow" pitchFamily="2" charset="77"/>
              </a:defRPr>
            </a:lvl1pPr>
            <a:lvl2pPr>
              <a:defRPr>
                <a:solidFill>
                  <a:schemeClr val="accent1"/>
                </a:solidFill>
                <a:latin typeface="Barlow" pitchFamily="2" charset="77"/>
              </a:defRPr>
            </a:lvl2pPr>
            <a:lvl3pPr>
              <a:defRPr>
                <a:solidFill>
                  <a:schemeClr val="accent1"/>
                </a:solidFill>
                <a:latin typeface="Barlow" pitchFamily="2" charset="77"/>
              </a:defRPr>
            </a:lvl3pPr>
            <a:lvl4pPr>
              <a:defRPr>
                <a:solidFill>
                  <a:schemeClr val="accent1"/>
                </a:solidFill>
                <a:latin typeface="Barlow" pitchFamily="2" charset="77"/>
              </a:defRPr>
            </a:lvl4pPr>
            <a:lvl5pPr>
              <a:defRPr>
                <a:solidFill>
                  <a:schemeClr val="accent1"/>
                </a:solidFill>
                <a:latin typeface="Barlow" pitchFamily="2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4" descr="Une image contenant Graphique, Police, capture d’écran, cercle&#10;&#10;Description générée automatiquement">
            <a:extLst>
              <a:ext uri="{FF2B5EF4-FFF2-40B4-BE49-F238E27FC236}">
                <a16:creationId xmlns:a16="http://schemas.microsoft.com/office/drawing/2014/main" id="{7A4814B4-C613-1EF0-A4E8-C36DA0E492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2192" y="6556823"/>
            <a:ext cx="1355151" cy="2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00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184ACB-F9A4-8299-96E6-171E4604100C}"/>
              </a:ext>
            </a:extLst>
          </p:cNvPr>
          <p:cNvSpPr/>
          <p:nvPr userDrawn="1"/>
        </p:nvSpPr>
        <p:spPr>
          <a:xfrm>
            <a:off x="678083" y="596096"/>
            <a:ext cx="10835834" cy="5665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F8CF11-EB62-FC36-D6BE-E0D3127257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31402" y="1475772"/>
            <a:ext cx="4309641" cy="1103935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r>
              <a:rPr lang="fr-FR" dirty="0"/>
              <a:t>Modifiez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6DC633E-1040-3BF1-296A-6EAA0A2023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31402" y="2866182"/>
            <a:ext cx="4664598" cy="26158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texte du masque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7040437-7330-3170-ECD1-6954A3402D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54603" y="1064088"/>
            <a:ext cx="3841347" cy="2230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Barlow" pitchFamily="2" charset="77"/>
              </a:defRPr>
            </a:lvl1pPr>
            <a:lvl2pPr>
              <a:defRPr>
                <a:solidFill>
                  <a:schemeClr val="accent1"/>
                </a:solidFill>
                <a:latin typeface="Barlow" pitchFamily="2" charset="77"/>
              </a:defRPr>
            </a:lvl2pPr>
            <a:lvl3pPr>
              <a:defRPr>
                <a:solidFill>
                  <a:schemeClr val="accent1"/>
                </a:solidFill>
                <a:latin typeface="Barlow" pitchFamily="2" charset="77"/>
              </a:defRPr>
            </a:lvl3pPr>
            <a:lvl4pPr>
              <a:defRPr>
                <a:solidFill>
                  <a:schemeClr val="accent1"/>
                </a:solidFill>
                <a:latin typeface="Barlow" pitchFamily="2" charset="77"/>
              </a:defRPr>
            </a:lvl4pPr>
            <a:lvl5pPr>
              <a:defRPr>
                <a:solidFill>
                  <a:schemeClr val="accent1"/>
                </a:solidFill>
                <a:latin typeface="Barlow" pitchFamily="2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87792FF-21E6-58A7-84AC-2A609D9A68C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154603" y="3586283"/>
            <a:ext cx="3841347" cy="22307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Barlow" pitchFamily="2" charset="77"/>
              </a:defRPr>
            </a:lvl1pPr>
            <a:lvl2pPr>
              <a:defRPr>
                <a:solidFill>
                  <a:schemeClr val="accent1"/>
                </a:solidFill>
                <a:latin typeface="Barlow" pitchFamily="2" charset="77"/>
              </a:defRPr>
            </a:lvl2pPr>
            <a:lvl3pPr>
              <a:defRPr>
                <a:solidFill>
                  <a:schemeClr val="accent1"/>
                </a:solidFill>
                <a:latin typeface="Barlow" pitchFamily="2" charset="77"/>
              </a:defRPr>
            </a:lvl3pPr>
            <a:lvl4pPr>
              <a:defRPr>
                <a:solidFill>
                  <a:schemeClr val="accent1"/>
                </a:solidFill>
                <a:latin typeface="Barlow" pitchFamily="2" charset="77"/>
              </a:defRPr>
            </a:lvl4pPr>
            <a:lvl5pPr>
              <a:defRPr>
                <a:solidFill>
                  <a:schemeClr val="accent1"/>
                </a:solidFill>
                <a:latin typeface="Barlow" pitchFamily="2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4" descr="Une image contenant Graphique, Police, capture d’écran, cercle&#10;&#10;Description générée automatiquement">
            <a:extLst>
              <a:ext uri="{FF2B5EF4-FFF2-40B4-BE49-F238E27FC236}">
                <a16:creationId xmlns:a16="http://schemas.microsoft.com/office/drawing/2014/main" id="{E5541B5F-37A5-E5F4-7151-2BE271F9E8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2192" y="6556823"/>
            <a:ext cx="1355151" cy="2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36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184ACB-F9A4-8299-96E6-171E4604100C}"/>
              </a:ext>
            </a:extLst>
          </p:cNvPr>
          <p:cNvSpPr/>
          <p:nvPr userDrawn="1"/>
        </p:nvSpPr>
        <p:spPr>
          <a:xfrm>
            <a:off x="678083" y="596096"/>
            <a:ext cx="10835834" cy="56658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F8CF11-EB62-FC36-D6BE-E0D3127257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31402" y="1475772"/>
            <a:ext cx="4309641" cy="1103935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r>
              <a:rPr lang="fr-FR" dirty="0"/>
              <a:t>Modifiez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6DC633E-1040-3BF1-296A-6EAA0A2023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31402" y="2866182"/>
            <a:ext cx="4664598" cy="26158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texte du masque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7040437-7330-3170-ECD1-6954A3402D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54603" y="1064088"/>
            <a:ext cx="3841347" cy="2230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Barlow" pitchFamily="2" charset="77"/>
              </a:defRPr>
            </a:lvl1pPr>
            <a:lvl2pPr>
              <a:defRPr>
                <a:solidFill>
                  <a:schemeClr val="accent1"/>
                </a:solidFill>
                <a:latin typeface="Barlow" pitchFamily="2" charset="77"/>
              </a:defRPr>
            </a:lvl2pPr>
            <a:lvl3pPr>
              <a:defRPr>
                <a:solidFill>
                  <a:schemeClr val="accent1"/>
                </a:solidFill>
                <a:latin typeface="Barlow" pitchFamily="2" charset="77"/>
              </a:defRPr>
            </a:lvl3pPr>
            <a:lvl4pPr>
              <a:defRPr>
                <a:solidFill>
                  <a:schemeClr val="accent1"/>
                </a:solidFill>
                <a:latin typeface="Barlow" pitchFamily="2" charset="77"/>
              </a:defRPr>
            </a:lvl4pPr>
            <a:lvl5pPr>
              <a:defRPr>
                <a:solidFill>
                  <a:schemeClr val="accent1"/>
                </a:solidFill>
                <a:latin typeface="Barlow" pitchFamily="2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87792FF-21E6-58A7-84AC-2A609D9A68C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154603" y="3586283"/>
            <a:ext cx="3841347" cy="22307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Barlow" pitchFamily="2" charset="77"/>
              </a:defRPr>
            </a:lvl1pPr>
            <a:lvl2pPr>
              <a:defRPr>
                <a:solidFill>
                  <a:schemeClr val="accent1"/>
                </a:solidFill>
                <a:latin typeface="Barlow" pitchFamily="2" charset="77"/>
              </a:defRPr>
            </a:lvl2pPr>
            <a:lvl3pPr>
              <a:defRPr>
                <a:solidFill>
                  <a:schemeClr val="accent1"/>
                </a:solidFill>
                <a:latin typeface="Barlow" pitchFamily="2" charset="77"/>
              </a:defRPr>
            </a:lvl3pPr>
            <a:lvl4pPr>
              <a:defRPr>
                <a:solidFill>
                  <a:schemeClr val="accent1"/>
                </a:solidFill>
                <a:latin typeface="Barlow" pitchFamily="2" charset="77"/>
              </a:defRPr>
            </a:lvl4pPr>
            <a:lvl5pPr>
              <a:defRPr>
                <a:solidFill>
                  <a:schemeClr val="accent1"/>
                </a:solidFill>
                <a:latin typeface="Barlow" pitchFamily="2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4" descr="Une image contenant Graphique, Police, capture d’écran, cercle&#10;&#10;Description générée automatiquement">
            <a:extLst>
              <a:ext uri="{FF2B5EF4-FFF2-40B4-BE49-F238E27FC236}">
                <a16:creationId xmlns:a16="http://schemas.microsoft.com/office/drawing/2014/main" id="{5D6E5B08-C23A-D21E-7982-1DD5A23CC5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2192" y="6556823"/>
            <a:ext cx="1355151" cy="2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31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184ACB-F9A4-8299-96E6-171E4604100C}"/>
              </a:ext>
            </a:extLst>
          </p:cNvPr>
          <p:cNvSpPr/>
          <p:nvPr userDrawn="1"/>
        </p:nvSpPr>
        <p:spPr>
          <a:xfrm>
            <a:off x="678083" y="596096"/>
            <a:ext cx="10835834" cy="56658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F8CF11-EB62-FC36-D6BE-E0D3127257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31402" y="1475772"/>
            <a:ext cx="4309641" cy="1103935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r>
              <a:rPr lang="fr-FR" dirty="0"/>
              <a:t>Modifiez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6DC633E-1040-3BF1-296A-6EAA0A2023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31402" y="2866182"/>
            <a:ext cx="4664598" cy="26158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texte du masque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7040437-7330-3170-ECD1-6954A3402D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54603" y="1064088"/>
            <a:ext cx="3841347" cy="2230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Barlow" pitchFamily="2" charset="77"/>
              </a:defRPr>
            </a:lvl1pPr>
            <a:lvl2pPr>
              <a:defRPr>
                <a:solidFill>
                  <a:schemeClr val="accent1"/>
                </a:solidFill>
                <a:latin typeface="Barlow" pitchFamily="2" charset="77"/>
              </a:defRPr>
            </a:lvl2pPr>
            <a:lvl3pPr>
              <a:defRPr>
                <a:solidFill>
                  <a:schemeClr val="accent1"/>
                </a:solidFill>
                <a:latin typeface="Barlow" pitchFamily="2" charset="77"/>
              </a:defRPr>
            </a:lvl3pPr>
            <a:lvl4pPr>
              <a:defRPr>
                <a:solidFill>
                  <a:schemeClr val="accent1"/>
                </a:solidFill>
                <a:latin typeface="Barlow" pitchFamily="2" charset="77"/>
              </a:defRPr>
            </a:lvl4pPr>
            <a:lvl5pPr>
              <a:defRPr>
                <a:solidFill>
                  <a:schemeClr val="accent1"/>
                </a:solidFill>
                <a:latin typeface="Barlow" pitchFamily="2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87792FF-21E6-58A7-84AC-2A609D9A68C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154603" y="3586283"/>
            <a:ext cx="3841347" cy="22307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Barlow" pitchFamily="2" charset="77"/>
              </a:defRPr>
            </a:lvl1pPr>
            <a:lvl2pPr>
              <a:defRPr>
                <a:solidFill>
                  <a:schemeClr val="accent1"/>
                </a:solidFill>
                <a:latin typeface="Barlow" pitchFamily="2" charset="77"/>
              </a:defRPr>
            </a:lvl2pPr>
            <a:lvl3pPr>
              <a:defRPr>
                <a:solidFill>
                  <a:schemeClr val="accent1"/>
                </a:solidFill>
                <a:latin typeface="Barlow" pitchFamily="2" charset="77"/>
              </a:defRPr>
            </a:lvl3pPr>
            <a:lvl4pPr>
              <a:defRPr>
                <a:solidFill>
                  <a:schemeClr val="accent1"/>
                </a:solidFill>
                <a:latin typeface="Barlow" pitchFamily="2" charset="77"/>
              </a:defRPr>
            </a:lvl4pPr>
            <a:lvl5pPr>
              <a:defRPr>
                <a:solidFill>
                  <a:schemeClr val="accent1"/>
                </a:solidFill>
                <a:latin typeface="Barlow" pitchFamily="2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4" descr="Une image contenant Graphique, Police, capture d’écran, cercle&#10;&#10;Description générée automatiquement">
            <a:extLst>
              <a:ext uri="{FF2B5EF4-FFF2-40B4-BE49-F238E27FC236}">
                <a16:creationId xmlns:a16="http://schemas.microsoft.com/office/drawing/2014/main" id="{C5253664-0737-7F7E-1DE7-95B857DF4A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2192" y="6556823"/>
            <a:ext cx="1355151" cy="2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26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184ACB-F9A4-8299-96E6-171E4604100C}"/>
              </a:ext>
            </a:extLst>
          </p:cNvPr>
          <p:cNvSpPr/>
          <p:nvPr userDrawn="1"/>
        </p:nvSpPr>
        <p:spPr>
          <a:xfrm>
            <a:off x="0" y="0"/>
            <a:ext cx="12192000" cy="3009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F8CF11-EB62-FC36-D6BE-E0D3127257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7270" y="4967588"/>
            <a:ext cx="4309641" cy="1147943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r>
              <a:rPr lang="fr-FR" dirty="0"/>
              <a:t>Modifiez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6DC633E-1040-3BF1-296A-6EAA0A2023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6826" y="4967588"/>
            <a:ext cx="4737903" cy="159525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chemeClr val="accent1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texte du masque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7040437-7330-3170-ECD1-6954A3402D9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17270" y="901257"/>
            <a:ext cx="9757459" cy="3717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Barlow" pitchFamily="2" charset="77"/>
              </a:defRPr>
            </a:lvl1pPr>
            <a:lvl2pPr>
              <a:defRPr>
                <a:solidFill>
                  <a:schemeClr val="accent1"/>
                </a:solidFill>
                <a:latin typeface="Barlow" pitchFamily="2" charset="77"/>
              </a:defRPr>
            </a:lvl2pPr>
            <a:lvl3pPr>
              <a:defRPr>
                <a:solidFill>
                  <a:schemeClr val="accent1"/>
                </a:solidFill>
                <a:latin typeface="Barlow" pitchFamily="2" charset="77"/>
              </a:defRPr>
            </a:lvl3pPr>
            <a:lvl4pPr>
              <a:defRPr>
                <a:solidFill>
                  <a:schemeClr val="accent1"/>
                </a:solidFill>
                <a:latin typeface="Barlow" pitchFamily="2" charset="77"/>
              </a:defRPr>
            </a:lvl4pPr>
            <a:lvl5pPr>
              <a:defRPr>
                <a:solidFill>
                  <a:schemeClr val="accent1"/>
                </a:solidFill>
                <a:latin typeface="Barlow" pitchFamily="2" charset="77"/>
              </a:defRPr>
            </a:lvl5pPr>
          </a:lstStyle>
          <a:p>
            <a:pPr lvl="0"/>
            <a:r>
              <a:rPr lang="fr-FR" dirty="0"/>
              <a:t>Modifiez </a:t>
            </a:r>
          </a:p>
        </p:txBody>
      </p:sp>
      <p:pic>
        <p:nvPicPr>
          <p:cNvPr id="5" name="Image 4" descr="Une image contenant Graphique, Police, capture d’écran, cercle&#10;&#10;Description générée automatiquement">
            <a:extLst>
              <a:ext uri="{FF2B5EF4-FFF2-40B4-BE49-F238E27FC236}">
                <a16:creationId xmlns:a16="http://schemas.microsoft.com/office/drawing/2014/main" id="{EA9FDAB0-FD9A-7B20-0E4E-77CB61687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2192" y="6556823"/>
            <a:ext cx="1355151" cy="2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96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184ACB-F9A4-8299-96E6-171E4604100C}"/>
              </a:ext>
            </a:extLst>
          </p:cNvPr>
          <p:cNvSpPr/>
          <p:nvPr userDrawn="1"/>
        </p:nvSpPr>
        <p:spPr>
          <a:xfrm>
            <a:off x="0" y="0"/>
            <a:ext cx="12192000" cy="30094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F8CF11-EB62-FC36-D6BE-E0D3127257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7270" y="4967588"/>
            <a:ext cx="4309641" cy="1147943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r>
              <a:rPr lang="fr-FR" dirty="0"/>
              <a:t>Modifiez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6DC633E-1040-3BF1-296A-6EAA0A2023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6826" y="4967588"/>
            <a:ext cx="4737903" cy="159525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chemeClr val="accent1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texte du masque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7040437-7330-3170-ECD1-6954A3402D9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17270" y="901257"/>
            <a:ext cx="9757459" cy="3717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Barlow" pitchFamily="2" charset="77"/>
              </a:defRPr>
            </a:lvl1pPr>
            <a:lvl2pPr>
              <a:defRPr>
                <a:solidFill>
                  <a:schemeClr val="accent1"/>
                </a:solidFill>
                <a:latin typeface="Barlow" pitchFamily="2" charset="77"/>
              </a:defRPr>
            </a:lvl2pPr>
            <a:lvl3pPr>
              <a:defRPr>
                <a:solidFill>
                  <a:schemeClr val="accent1"/>
                </a:solidFill>
                <a:latin typeface="Barlow" pitchFamily="2" charset="77"/>
              </a:defRPr>
            </a:lvl3pPr>
            <a:lvl4pPr>
              <a:defRPr>
                <a:solidFill>
                  <a:schemeClr val="accent1"/>
                </a:solidFill>
                <a:latin typeface="Barlow" pitchFamily="2" charset="77"/>
              </a:defRPr>
            </a:lvl4pPr>
            <a:lvl5pPr>
              <a:defRPr>
                <a:solidFill>
                  <a:schemeClr val="accent1"/>
                </a:solidFill>
                <a:latin typeface="Barlow" pitchFamily="2" charset="77"/>
              </a:defRPr>
            </a:lvl5pPr>
          </a:lstStyle>
          <a:p>
            <a:pPr lvl="0"/>
            <a:r>
              <a:rPr lang="fr-FR" dirty="0"/>
              <a:t>Modifiez </a:t>
            </a:r>
          </a:p>
        </p:txBody>
      </p:sp>
      <p:pic>
        <p:nvPicPr>
          <p:cNvPr id="5" name="Image 4" descr="Une image contenant Graphique, Police, capture d’écran, cercle&#10;&#10;Description générée automatiquement">
            <a:extLst>
              <a:ext uri="{FF2B5EF4-FFF2-40B4-BE49-F238E27FC236}">
                <a16:creationId xmlns:a16="http://schemas.microsoft.com/office/drawing/2014/main" id="{45CDA219-FC8A-FEA7-8B1E-4DFBCD49F3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2192" y="6556823"/>
            <a:ext cx="1355151" cy="2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9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2DD0E7-7C92-66C2-572E-CF981ADDE0BC}"/>
              </a:ext>
            </a:extLst>
          </p:cNvPr>
          <p:cNvSpPr/>
          <p:nvPr userDrawn="1"/>
        </p:nvSpPr>
        <p:spPr>
          <a:xfrm>
            <a:off x="171450" y="185738"/>
            <a:ext cx="11844338" cy="6486525"/>
          </a:xfrm>
          <a:prstGeom prst="rect">
            <a:avLst/>
          </a:prstGeom>
          <a:noFill/>
          <a:ln w="3810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Graphique, cercle, Police, graphisme&#10;&#10;Description générée automatiquement">
            <a:extLst>
              <a:ext uri="{FF2B5EF4-FFF2-40B4-BE49-F238E27FC236}">
                <a16:creationId xmlns:a16="http://schemas.microsoft.com/office/drawing/2014/main" id="{6AEBA7C3-E3A7-8595-1E49-A61142DB82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856" y="1472413"/>
            <a:ext cx="4078287" cy="391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26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184ACB-F9A4-8299-96E6-171E4604100C}"/>
              </a:ext>
            </a:extLst>
          </p:cNvPr>
          <p:cNvSpPr/>
          <p:nvPr userDrawn="1"/>
        </p:nvSpPr>
        <p:spPr>
          <a:xfrm>
            <a:off x="0" y="0"/>
            <a:ext cx="12192000" cy="30094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F8CF11-EB62-FC36-D6BE-E0D3127257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7270" y="4967588"/>
            <a:ext cx="4309641" cy="1147943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r>
              <a:rPr lang="fr-FR" dirty="0"/>
              <a:t>Modifiez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6DC633E-1040-3BF1-296A-6EAA0A2023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6826" y="4967588"/>
            <a:ext cx="4737903" cy="159525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chemeClr val="accent1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texte du masque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7040437-7330-3170-ECD1-6954A3402D9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17270" y="901257"/>
            <a:ext cx="9757459" cy="3717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Barlow" pitchFamily="2" charset="77"/>
              </a:defRPr>
            </a:lvl1pPr>
            <a:lvl2pPr>
              <a:defRPr>
                <a:solidFill>
                  <a:schemeClr val="accent1"/>
                </a:solidFill>
                <a:latin typeface="Barlow" pitchFamily="2" charset="77"/>
              </a:defRPr>
            </a:lvl2pPr>
            <a:lvl3pPr>
              <a:defRPr>
                <a:solidFill>
                  <a:schemeClr val="accent1"/>
                </a:solidFill>
                <a:latin typeface="Barlow" pitchFamily="2" charset="77"/>
              </a:defRPr>
            </a:lvl3pPr>
            <a:lvl4pPr>
              <a:defRPr>
                <a:solidFill>
                  <a:schemeClr val="accent1"/>
                </a:solidFill>
                <a:latin typeface="Barlow" pitchFamily="2" charset="77"/>
              </a:defRPr>
            </a:lvl4pPr>
            <a:lvl5pPr>
              <a:defRPr>
                <a:solidFill>
                  <a:schemeClr val="accent1"/>
                </a:solidFill>
                <a:latin typeface="Barlow" pitchFamily="2" charset="77"/>
              </a:defRPr>
            </a:lvl5pPr>
          </a:lstStyle>
          <a:p>
            <a:pPr lvl="0"/>
            <a:r>
              <a:rPr lang="fr-FR" dirty="0"/>
              <a:t>Modifiez </a:t>
            </a:r>
          </a:p>
        </p:txBody>
      </p:sp>
      <p:pic>
        <p:nvPicPr>
          <p:cNvPr id="5" name="Image 4" descr="Une image contenant Graphique, Police, capture d’écran, cercle&#10;&#10;Description générée automatiquement">
            <a:extLst>
              <a:ext uri="{FF2B5EF4-FFF2-40B4-BE49-F238E27FC236}">
                <a16:creationId xmlns:a16="http://schemas.microsoft.com/office/drawing/2014/main" id="{C675D881-1999-1B2C-6AF9-0DB2F50408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2192" y="6556823"/>
            <a:ext cx="1355151" cy="2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9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184ACB-F9A4-8299-96E6-171E4604100C}"/>
              </a:ext>
            </a:extLst>
          </p:cNvPr>
          <p:cNvSpPr/>
          <p:nvPr userDrawn="1"/>
        </p:nvSpPr>
        <p:spPr>
          <a:xfrm>
            <a:off x="0" y="0"/>
            <a:ext cx="12192000" cy="30094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F8CF11-EB62-FC36-D6BE-E0D3127257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7270" y="4967588"/>
            <a:ext cx="4309641" cy="1147943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r>
              <a:rPr lang="fr-FR" dirty="0"/>
              <a:t>Modifiez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6DC633E-1040-3BF1-296A-6EAA0A2023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6826" y="4967588"/>
            <a:ext cx="4737903" cy="159525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chemeClr val="accent1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texte du masque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7040437-7330-3170-ECD1-6954A3402D9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17270" y="901257"/>
            <a:ext cx="9757459" cy="3717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Barlow" pitchFamily="2" charset="77"/>
              </a:defRPr>
            </a:lvl1pPr>
            <a:lvl2pPr>
              <a:defRPr>
                <a:solidFill>
                  <a:schemeClr val="accent1"/>
                </a:solidFill>
                <a:latin typeface="Barlow" pitchFamily="2" charset="77"/>
              </a:defRPr>
            </a:lvl2pPr>
            <a:lvl3pPr>
              <a:defRPr>
                <a:solidFill>
                  <a:schemeClr val="accent1"/>
                </a:solidFill>
                <a:latin typeface="Barlow" pitchFamily="2" charset="77"/>
              </a:defRPr>
            </a:lvl3pPr>
            <a:lvl4pPr>
              <a:defRPr>
                <a:solidFill>
                  <a:schemeClr val="accent1"/>
                </a:solidFill>
                <a:latin typeface="Barlow" pitchFamily="2" charset="77"/>
              </a:defRPr>
            </a:lvl4pPr>
            <a:lvl5pPr>
              <a:defRPr>
                <a:solidFill>
                  <a:schemeClr val="accent1"/>
                </a:solidFill>
                <a:latin typeface="Barlow" pitchFamily="2" charset="77"/>
              </a:defRPr>
            </a:lvl5pPr>
          </a:lstStyle>
          <a:p>
            <a:pPr lvl="0"/>
            <a:r>
              <a:rPr lang="fr-FR" dirty="0"/>
              <a:t>Modifiez </a:t>
            </a:r>
          </a:p>
        </p:txBody>
      </p:sp>
      <p:pic>
        <p:nvPicPr>
          <p:cNvPr id="5" name="Image 4" descr="Une image contenant Graphique, Police, capture d’écran, cercle&#10;&#10;Description générée automatiquement">
            <a:extLst>
              <a:ext uri="{FF2B5EF4-FFF2-40B4-BE49-F238E27FC236}">
                <a16:creationId xmlns:a16="http://schemas.microsoft.com/office/drawing/2014/main" id="{D8C6487B-03AA-1B5D-2FC8-7338DEA5AB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2192" y="6556823"/>
            <a:ext cx="1355151" cy="2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28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lanc, conception&#10;&#10;Description générée automatiquement">
            <a:extLst>
              <a:ext uri="{FF2B5EF4-FFF2-40B4-BE49-F238E27FC236}">
                <a16:creationId xmlns:a16="http://schemas.microsoft.com/office/drawing/2014/main" id="{B023B99F-E05C-B2BD-5DCE-236F1EF473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628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AF8CF11-EB62-FC36-D6BE-E0D3127257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788" y="490476"/>
            <a:ext cx="4309641" cy="1147943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r>
              <a:rPr lang="fr-FR" dirty="0"/>
              <a:t>Modifiez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64CBFA4-23FD-E579-4D6D-62AF1F9FB925}"/>
              </a:ext>
            </a:extLst>
          </p:cNvPr>
          <p:cNvSpPr/>
          <p:nvPr userDrawn="1"/>
        </p:nvSpPr>
        <p:spPr>
          <a:xfrm>
            <a:off x="1416208" y="2541002"/>
            <a:ext cx="3240912" cy="32409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D56DAED-2851-9680-5FF6-66464F5B7B78}"/>
              </a:ext>
            </a:extLst>
          </p:cNvPr>
          <p:cNvSpPr/>
          <p:nvPr userDrawn="1"/>
        </p:nvSpPr>
        <p:spPr>
          <a:xfrm>
            <a:off x="4361486" y="4006288"/>
            <a:ext cx="2361236" cy="23612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2B3875F-71E6-730E-5E27-B01114A4704F}"/>
              </a:ext>
            </a:extLst>
          </p:cNvPr>
          <p:cNvSpPr/>
          <p:nvPr userDrawn="1"/>
        </p:nvSpPr>
        <p:spPr>
          <a:xfrm>
            <a:off x="5790966" y="2335512"/>
            <a:ext cx="2241390" cy="22413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AABD4FA-6054-6748-440A-B121795C4577}"/>
              </a:ext>
            </a:extLst>
          </p:cNvPr>
          <p:cNvSpPr/>
          <p:nvPr userDrawn="1"/>
        </p:nvSpPr>
        <p:spPr>
          <a:xfrm>
            <a:off x="7868560" y="1141643"/>
            <a:ext cx="4247909" cy="424790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EE88A689-4380-0271-2042-4D65677D41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52584" y="2060592"/>
            <a:ext cx="1913799" cy="4575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accent1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3" name="Image 2" descr="Une image contenant Graphique, Police, capture d’écran, cercle&#10;&#10;Description générée automatiquement">
            <a:extLst>
              <a:ext uri="{FF2B5EF4-FFF2-40B4-BE49-F238E27FC236}">
                <a16:creationId xmlns:a16="http://schemas.microsoft.com/office/drawing/2014/main" id="{C27FF71C-EF58-A2A1-BED4-F895733368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2192" y="6556823"/>
            <a:ext cx="1355151" cy="250954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1BDB288-8209-2579-4F3F-B4A7F57989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1485" y="1813341"/>
            <a:ext cx="1997075" cy="382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04E69E15-E54E-C65C-1EE4-A820CAF258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3566" y="6472564"/>
            <a:ext cx="1997075" cy="382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D3E0EB1-4BC4-FAA3-9479-75E29F2B7F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93975" y="5560209"/>
            <a:ext cx="1997075" cy="382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34369A78-887D-E90C-7A12-D75600624F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2324" y="3889505"/>
            <a:ext cx="1446863" cy="5439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 b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r>
              <a:rPr lang="fr-FR" dirty="0"/>
              <a:t>Modifiez le texte du masque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6AA0237-9F7D-6BA6-B830-07AA3077FB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671" y="4977064"/>
            <a:ext cx="1446863" cy="5439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 b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r>
              <a:rPr lang="fr-FR" dirty="0"/>
              <a:t>Modifiez le texte du masque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3006214A-573A-FA5D-1C37-4A8261F78C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6591" y="3231674"/>
            <a:ext cx="1446863" cy="5439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 b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r>
              <a:rPr lang="fr-FR" dirty="0"/>
              <a:t>Modifiez le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75AAF40D-F2D4-26DB-391B-69D09C8F2A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04299" y="3157047"/>
            <a:ext cx="1446863" cy="5439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 b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r>
              <a:rPr lang="fr-FR" dirty="0"/>
              <a:t>Modifiez le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21254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yle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184ACB-F9A4-8299-96E6-171E4604100C}"/>
              </a:ext>
            </a:extLst>
          </p:cNvPr>
          <p:cNvSpPr/>
          <p:nvPr userDrawn="1"/>
        </p:nvSpPr>
        <p:spPr>
          <a:xfrm>
            <a:off x="0" y="0"/>
            <a:ext cx="40521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CB32FF-855C-3A9E-9D04-2D1609CEE98B}"/>
              </a:ext>
            </a:extLst>
          </p:cNvPr>
          <p:cNvSpPr/>
          <p:nvPr userDrawn="1"/>
        </p:nvSpPr>
        <p:spPr>
          <a:xfrm>
            <a:off x="4069949" y="0"/>
            <a:ext cx="405210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618D0-78C4-C477-7743-A985E9F68248}"/>
              </a:ext>
            </a:extLst>
          </p:cNvPr>
          <p:cNvSpPr/>
          <p:nvPr userDrawn="1"/>
        </p:nvSpPr>
        <p:spPr>
          <a:xfrm>
            <a:off x="8139899" y="0"/>
            <a:ext cx="405210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6DC633E-1040-3BF1-296A-6EAA0A2023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273" y="1833742"/>
            <a:ext cx="3097556" cy="44956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texte du masque</a:t>
            </a:r>
          </a:p>
        </p:txBody>
      </p:sp>
      <p:pic>
        <p:nvPicPr>
          <p:cNvPr id="6" name="Image 5" descr="Une image contenant Graphique, Police, capture d’écran, cercle&#10;&#10;Description générée automatiquement">
            <a:extLst>
              <a:ext uri="{FF2B5EF4-FFF2-40B4-BE49-F238E27FC236}">
                <a16:creationId xmlns:a16="http://schemas.microsoft.com/office/drawing/2014/main" id="{FF2422DC-246B-4DBC-DF10-0596FEC9F4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2192" y="6556823"/>
            <a:ext cx="1355151" cy="250954"/>
          </a:xfrm>
          <a:prstGeom prst="rect">
            <a:avLst/>
          </a:prstGeom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E30A443-D938-0A98-10D2-BBDCABEA1B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9780" y="528638"/>
            <a:ext cx="2992438" cy="8715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3000" kern="1200" dirty="0" smtClean="0">
                <a:solidFill>
                  <a:schemeClr val="bg1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fr-FR" dirty="0"/>
              <a:t>Modifiez le titre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D152D843-E42E-93B7-8828-935EBA9273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69730" y="528638"/>
            <a:ext cx="2992438" cy="8715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3000" kern="1200" dirty="0" smtClean="0">
                <a:solidFill>
                  <a:schemeClr val="bg1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fr-FR" dirty="0"/>
              <a:t>Modifiez le titre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A8C69AA7-5B5F-F5DE-6C5A-D1BD36EEEE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831" y="526439"/>
            <a:ext cx="2992438" cy="8715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3000" kern="1200" dirty="0" smtClean="0">
                <a:solidFill>
                  <a:schemeClr val="bg1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fr-FR" dirty="0"/>
              <a:t>Modifiez le titre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2CE012BD-F481-386E-847D-EF2962FA39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9780" y="1833742"/>
            <a:ext cx="2992437" cy="439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300" kern="1200" dirty="0" smtClean="0">
                <a:solidFill>
                  <a:schemeClr val="bg1"/>
                </a:solidFill>
                <a:latin typeface="Barlow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Modifiez le texte du masque</a:t>
            </a:r>
          </a:p>
        </p:txBody>
      </p:sp>
      <p:sp>
        <p:nvSpPr>
          <p:cNvPr id="25" name="Espace réservé du texte 23">
            <a:extLst>
              <a:ext uri="{FF2B5EF4-FFF2-40B4-BE49-F238E27FC236}">
                <a16:creationId xmlns:a16="http://schemas.microsoft.com/office/drawing/2014/main" id="{2B32E7FB-55DD-6AB6-CDE4-8B5F382AEA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9731" y="1833742"/>
            <a:ext cx="2992437" cy="439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300" kern="1200" dirty="0" smtClean="0">
                <a:solidFill>
                  <a:schemeClr val="bg1"/>
                </a:solidFill>
                <a:latin typeface="Barlow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Modifiez le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49975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1CEDC6-2D3D-DE5D-E91B-03C79A9B69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8DD027-4F2D-6159-66BE-7010035AFB33}"/>
              </a:ext>
            </a:extLst>
          </p:cNvPr>
          <p:cNvSpPr/>
          <p:nvPr userDrawn="1"/>
        </p:nvSpPr>
        <p:spPr>
          <a:xfrm>
            <a:off x="1658044" y="1527127"/>
            <a:ext cx="863860" cy="863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hlinkClick r:id="rId2"/>
            <a:extLst>
              <a:ext uri="{FF2B5EF4-FFF2-40B4-BE49-F238E27FC236}">
                <a16:creationId xmlns:a16="http://schemas.microsoft.com/office/drawing/2014/main" id="{317D8BF4-90B6-9A9D-A0B0-24434C53F2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9836" y="6292163"/>
            <a:ext cx="304800" cy="304800"/>
          </a:xfrm>
          <a:prstGeom prst="rect">
            <a:avLst/>
          </a:prstGeom>
        </p:spPr>
      </p:pic>
      <p:pic>
        <p:nvPicPr>
          <p:cNvPr id="5" name="Image 4">
            <a:hlinkClick r:id="rId4"/>
            <a:extLst>
              <a:ext uri="{FF2B5EF4-FFF2-40B4-BE49-F238E27FC236}">
                <a16:creationId xmlns:a16="http://schemas.microsoft.com/office/drawing/2014/main" id="{71915C4A-EF8D-F430-3C08-6D892D23DF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93141" y="6317563"/>
            <a:ext cx="342900" cy="279400"/>
          </a:xfrm>
          <a:prstGeom prst="rect">
            <a:avLst/>
          </a:prstGeom>
        </p:spPr>
      </p:pic>
      <p:pic>
        <p:nvPicPr>
          <p:cNvPr id="6" name="Image 5">
            <a:hlinkClick r:id="rId6"/>
            <a:extLst>
              <a:ext uri="{FF2B5EF4-FFF2-40B4-BE49-F238E27FC236}">
                <a16:creationId xmlns:a16="http://schemas.microsoft.com/office/drawing/2014/main" id="{7AB72539-8AC0-0009-9424-92AECBA0690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683630" y="6315615"/>
            <a:ext cx="355600" cy="279400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F128EAF-E3FF-EFBF-7C63-9F74B7E08550}"/>
              </a:ext>
            </a:extLst>
          </p:cNvPr>
          <p:cNvCxnSpPr>
            <a:cxnSpLocks/>
          </p:cNvCxnSpPr>
          <p:nvPr userDrawn="1"/>
        </p:nvCxnSpPr>
        <p:spPr>
          <a:xfrm>
            <a:off x="1658044" y="2624640"/>
            <a:ext cx="903485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2A0ED4D-4AD8-274A-F0E3-B8C6E4555303}"/>
              </a:ext>
            </a:extLst>
          </p:cNvPr>
          <p:cNvSpPr/>
          <p:nvPr userDrawn="1"/>
        </p:nvSpPr>
        <p:spPr>
          <a:xfrm>
            <a:off x="1658044" y="2836440"/>
            <a:ext cx="863860" cy="863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47ED8906-163A-1AD0-5974-280530D0FE42}"/>
              </a:ext>
            </a:extLst>
          </p:cNvPr>
          <p:cNvCxnSpPr>
            <a:cxnSpLocks/>
          </p:cNvCxnSpPr>
          <p:nvPr userDrawn="1"/>
        </p:nvCxnSpPr>
        <p:spPr>
          <a:xfrm>
            <a:off x="1658044" y="3933953"/>
            <a:ext cx="903485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702BA59-778F-B0DB-A6D2-349CC518441D}"/>
              </a:ext>
            </a:extLst>
          </p:cNvPr>
          <p:cNvSpPr/>
          <p:nvPr userDrawn="1"/>
        </p:nvSpPr>
        <p:spPr>
          <a:xfrm>
            <a:off x="1633331" y="4145752"/>
            <a:ext cx="863860" cy="863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6A23DFB0-784E-D207-A5CD-DC41BD5FBD27}"/>
              </a:ext>
            </a:extLst>
          </p:cNvPr>
          <p:cNvSpPr txBox="1">
            <a:spLocks/>
          </p:cNvSpPr>
          <p:nvPr userDrawn="1"/>
        </p:nvSpPr>
        <p:spPr>
          <a:xfrm>
            <a:off x="3968150" y="5411682"/>
            <a:ext cx="4192882" cy="64094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r>
              <a:rPr lang="fr-FR" dirty="0"/>
              <a:t>Suivez-nous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899ED46-B404-10DA-AE20-073E3CFA3D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9589" y="1525256"/>
            <a:ext cx="3852863" cy="346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pPr lvl="0"/>
            <a:r>
              <a:rPr lang="fr-FR" dirty="0"/>
              <a:t>Modifiez le 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FD044766-E76E-4DA0-5DD2-1A44D0B4E9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9589" y="1977752"/>
            <a:ext cx="7964487" cy="412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fr-FR" dirty="0"/>
              <a:t>Modifiez le texte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AC7D1596-17FD-A858-09FF-803C1ACB81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9589" y="2822474"/>
            <a:ext cx="3852863" cy="346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pPr lvl="0"/>
            <a:r>
              <a:rPr lang="fr-FR" dirty="0"/>
              <a:t>Modifiez le titre</a:t>
            </a:r>
          </a:p>
        </p:txBody>
      </p:sp>
      <p:sp>
        <p:nvSpPr>
          <p:cNvPr id="30" name="Espace réservé du texte 18">
            <a:extLst>
              <a:ext uri="{FF2B5EF4-FFF2-40B4-BE49-F238E27FC236}">
                <a16:creationId xmlns:a16="http://schemas.microsoft.com/office/drawing/2014/main" id="{BD445E1F-2D4E-8B42-8677-C84B98C313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9589" y="3274970"/>
            <a:ext cx="7964487" cy="412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fr-FR" dirty="0"/>
              <a:t>Modifiez le texte</a:t>
            </a:r>
          </a:p>
        </p:txBody>
      </p:sp>
      <p:sp>
        <p:nvSpPr>
          <p:cNvPr id="31" name="Espace réservé du texte 15">
            <a:extLst>
              <a:ext uri="{FF2B5EF4-FFF2-40B4-BE49-F238E27FC236}">
                <a16:creationId xmlns:a16="http://schemas.microsoft.com/office/drawing/2014/main" id="{D06F1BCB-C914-389B-4FC7-1D680D48A1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29589" y="4152671"/>
            <a:ext cx="3852863" cy="346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pPr lvl="0"/>
            <a:r>
              <a:rPr lang="fr-FR" dirty="0"/>
              <a:t>Modifiez le titre</a:t>
            </a:r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B8FA1288-49DE-9C56-CE2D-E81B74E1D2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9589" y="4605167"/>
            <a:ext cx="7964487" cy="412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fr-FR" dirty="0"/>
              <a:t>Modifiez le texte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097F0432-6299-8291-66C9-648C99C628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95677" y="1590174"/>
            <a:ext cx="788594" cy="2811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pPr lvl="0"/>
            <a:r>
              <a:rPr lang="fr-FR" dirty="0"/>
              <a:t>MOIS</a:t>
            </a:r>
          </a:p>
        </p:txBody>
      </p:sp>
      <p:sp>
        <p:nvSpPr>
          <p:cNvPr id="38" name="Espace réservé du texte 37">
            <a:extLst>
              <a:ext uri="{FF2B5EF4-FFF2-40B4-BE49-F238E27FC236}">
                <a16:creationId xmlns:a16="http://schemas.microsoft.com/office/drawing/2014/main" id="{2B4F2786-6A98-C22F-6418-EEF0392862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95677" y="1835339"/>
            <a:ext cx="788594" cy="406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39" name="Espace réservé du texte 33">
            <a:extLst>
              <a:ext uri="{FF2B5EF4-FFF2-40B4-BE49-F238E27FC236}">
                <a16:creationId xmlns:a16="http://schemas.microsoft.com/office/drawing/2014/main" id="{6C923CA9-8E1C-251B-572C-DC66FF2460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95677" y="2912274"/>
            <a:ext cx="788594" cy="2811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pPr lvl="0"/>
            <a:r>
              <a:rPr lang="fr-FR" dirty="0"/>
              <a:t>MOIS</a:t>
            </a:r>
          </a:p>
        </p:txBody>
      </p:sp>
      <p:sp>
        <p:nvSpPr>
          <p:cNvPr id="40" name="Espace réservé du texte 37">
            <a:extLst>
              <a:ext uri="{FF2B5EF4-FFF2-40B4-BE49-F238E27FC236}">
                <a16:creationId xmlns:a16="http://schemas.microsoft.com/office/drawing/2014/main" id="{470E27A2-AB67-BA14-FEC5-D4FE5038D5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95677" y="3157439"/>
            <a:ext cx="788594" cy="406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41" name="Espace réservé du texte 33">
            <a:extLst>
              <a:ext uri="{FF2B5EF4-FFF2-40B4-BE49-F238E27FC236}">
                <a16:creationId xmlns:a16="http://schemas.microsoft.com/office/drawing/2014/main" id="{7AF0A239-4CD7-46F3-1858-08ECD7807C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67657" y="4221586"/>
            <a:ext cx="788594" cy="2811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pPr lvl="0"/>
            <a:r>
              <a:rPr lang="fr-FR" dirty="0"/>
              <a:t>MOIS</a:t>
            </a:r>
          </a:p>
        </p:txBody>
      </p:sp>
      <p:sp>
        <p:nvSpPr>
          <p:cNvPr id="42" name="Espace réservé du texte 37">
            <a:extLst>
              <a:ext uri="{FF2B5EF4-FFF2-40B4-BE49-F238E27FC236}">
                <a16:creationId xmlns:a16="http://schemas.microsoft.com/office/drawing/2014/main" id="{3710806D-F9F4-BB2A-CE7B-7C6F9F1B9F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67657" y="4466751"/>
            <a:ext cx="788594" cy="406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018E7B59-89C0-CDBE-B160-3BA83ADBF8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29589" y="446998"/>
            <a:ext cx="3470004" cy="4857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fr-FR" dirty="0"/>
              <a:t>L’AGENDA DU MOIS</a:t>
            </a:r>
          </a:p>
        </p:txBody>
      </p:sp>
    </p:spTree>
    <p:extLst>
      <p:ext uri="{BB962C8B-B14F-4D97-AF65-F5344CB8AC3E}">
        <p14:creationId xmlns:p14="http://schemas.microsoft.com/office/powerpoint/2010/main" val="3697090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tion 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1CEDC6-2D3D-DE5D-E91B-03C79A9B69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BDC1898A-527F-EE4E-77C2-95E9433845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9579" y="1157689"/>
            <a:ext cx="2677903" cy="2569486"/>
          </a:xfrm>
          <a:prstGeom prst="rect">
            <a:avLst/>
          </a:prstGeom>
        </p:spPr>
      </p:pic>
      <p:sp>
        <p:nvSpPr>
          <p:cNvPr id="2" name="Espace réservé du texte 15">
            <a:extLst>
              <a:ext uri="{FF2B5EF4-FFF2-40B4-BE49-F238E27FC236}">
                <a16:creationId xmlns:a16="http://schemas.microsoft.com/office/drawing/2014/main" id="{68965905-59C2-DC0D-C9E8-09628A0252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2098" y="4447360"/>
            <a:ext cx="3852863" cy="346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pPr lvl="0"/>
            <a:r>
              <a:rPr lang="fr-FR" dirty="0"/>
              <a:t>Visitez notre site internet</a:t>
            </a:r>
          </a:p>
        </p:txBody>
      </p:sp>
    </p:spTree>
    <p:extLst>
      <p:ext uri="{BB962C8B-B14F-4D97-AF65-F5344CB8AC3E}">
        <p14:creationId xmlns:p14="http://schemas.microsoft.com/office/powerpoint/2010/main" val="2528128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F8CF11-EB62-FC36-D6BE-E0D312725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6DC633E-1040-3BF1-296A-6EAA0A202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4" name="Image 3" descr="Une image contenant Graphique, Police, capture d’écran, cercle&#10;&#10;Description générée automatiquement">
            <a:extLst>
              <a:ext uri="{FF2B5EF4-FFF2-40B4-BE49-F238E27FC236}">
                <a16:creationId xmlns:a16="http://schemas.microsoft.com/office/drawing/2014/main" id="{69DC0EAA-6A89-8AB1-3277-F762123D25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2192" y="6556823"/>
            <a:ext cx="1355151" cy="2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78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D2949C-E9D8-7014-55B9-58DC81249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F552F4-F89A-44A0-A42E-09E8D741B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Barlow" pitchFamily="2" charset="77"/>
              </a:defRPr>
            </a:lvl1pPr>
            <a:lvl2pPr>
              <a:defRPr>
                <a:solidFill>
                  <a:schemeClr val="accent1"/>
                </a:solidFill>
                <a:latin typeface="Barlow" pitchFamily="2" charset="77"/>
              </a:defRPr>
            </a:lvl2pPr>
            <a:lvl3pPr>
              <a:defRPr>
                <a:solidFill>
                  <a:schemeClr val="accent1"/>
                </a:solidFill>
                <a:latin typeface="Barlow" pitchFamily="2" charset="77"/>
              </a:defRPr>
            </a:lvl3pPr>
            <a:lvl4pPr>
              <a:defRPr>
                <a:solidFill>
                  <a:schemeClr val="accent1"/>
                </a:solidFill>
                <a:latin typeface="Barlow" pitchFamily="2" charset="77"/>
              </a:defRPr>
            </a:lvl4pPr>
            <a:lvl5pPr>
              <a:defRPr>
                <a:solidFill>
                  <a:schemeClr val="accent1"/>
                </a:solidFill>
                <a:latin typeface="Barlow" pitchFamily="2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4" name="Image 3" descr="Une image contenant Graphique, Police, capture d’écran, cercle&#10;&#10;Description générée automatiquement">
            <a:extLst>
              <a:ext uri="{FF2B5EF4-FFF2-40B4-BE49-F238E27FC236}">
                <a16:creationId xmlns:a16="http://schemas.microsoft.com/office/drawing/2014/main" id="{EEC6FB45-73CC-B5EC-9489-DFC9CD20BF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2192" y="6556823"/>
            <a:ext cx="1355151" cy="2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9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CB4D15-F337-15FA-EF61-CF65688A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721BCC-3071-890A-16A7-8CA2F3871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Barlow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4" name="Image 3" descr="Une image contenant Graphique, Police, capture d’écran, cercle&#10;&#10;Description générée automatiquement">
            <a:extLst>
              <a:ext uri="{FF2B5EF4-FFF2-40B4-BE49-F238E27FC236}">
                <a16:creationId xmlns:a16="http://schemas.microsoft.com/office/drawing/2014/main" id="{D4E3FC96-3B1A-1608-CD8C-BC58013DD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2192" y="6556823"/>
            <a:ext cx="1355151" cy="2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589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4D4544-CDA1-C54F-6C5E-AB6428A7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36CE5E-40A9-9F2C-3210-04EC6E6607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Barlow" pitchFamily="2" charset="77"/>
              </a:defRPr>
            </a:lvl1pPr>
            <a:lvl2pPr>
              <a:defRPr>
                <a:solidFill>
                  <a:schemeClr val="accent1"/>
                </a:solidFill>
                <a:latin typeface="Barlow" pitchFamily="2" charset="77"/>
              </a:defRPr>
            </a:lvl2pPr>
            <a:lvl3pPr>
              <a:defRPr>
                <a:solidFill>
                  <a:schemeClr val="accent1"/>
                </a:solidFill>
                <a:latin typeface="Barlow" pitchFamily="2" charset="77"/>
              </a:defRPr>
            </a:lvl3pPr>
            <a:lvl4pPr>
              <a:defRPr>
                <a:solidFill>
                  <a:schemeClr val="accent1"/>
                </a:solidFill>
                <a:latin typeface="Barlow" pitchFamily="2" charset="77"/>
              </a:defRPr>
            </a:lvl4pPr>
            <a:lvl5pPr>
              <a:defRPr>
                <a:solidFill>
                  <a:schemeClr val="accent1"/>
                </a:solidFill>
                <a:latin typeface="Barlow" pitchFamily="2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0E7697-364C-AC6C-B308-CC6B0C63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Barlow" pitchFamily="2" charset="77"/>
              </a:defRPr>
            </a:lvl1pPr>
            <a:lvl2pPr>
              <a:defRPr>
                <a:solidFill>
                  <a:schemeClr val="accent1"/>
                </a:solidFill>
                <a:latin typeface="Barlow" pitchFamily="2" charset="77"/>
              </a:defRPr>
            </a:lvl2pPr>
            <a:lvl3pPr>
              <a:defRPr>
                <a:solidFill>
                  <a:schemeClr val="accent1"/>
                </a:solidFill>
                <a:latin typeface="Barlow" pitchFamily="2" charset="77"/>
              </a:defRPr>
            </a:lvl3pPr>
            <a:lvl4pPr>
              <a:defRPr>
                <a:solidFill>
                  <a:schemeClr val="accent1"/>
                </a:solidFill>
                <a:latin typeface="Barlow" pitchFamily="2" charset="77"/>
              </a:defRPr>
            </a:lvl4pPr>
            <a:lvl5pPr>
              <a:defRPr>
                <a:solidFill>
                  <a:schemeClr val="accent1"/>
                </a:solidFill>
                <a:latin typeface="Barlow" pitchFamily="2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5" name="Image 4" descr="Une image contenant Graphique, Police, capture d’écran, cercle&#10;&#10;Description générée automatiquement">
            <a:extLst>
              <a:ext uri="{FF2B5EF4-FFF2-40B4-BE49-F238E27FC236}">
                <a16:creationId xmlns:a16="http://schemas.microsoft.com/office/drawing/2014/main" id="{64325C4B-93FD-FC60-67B7-1349AEE881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2192" y="6556823"/>
            <a:ext cx="1355151" cy="2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9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23AA8FF1-A416-DA1A-BF4A-D385A50308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7904" y="-1"/>
            <a:ext cx="12371200" cy="6958800"/>
          </a:xfrm>
          <a:prstGeom prst="rect">
            <a:avLst/>
          </a:prstGeom>
        </p:spPr>
      </p:pic>
      <p:pic>
        <p:nvPicPr>
          <p:cNvPr id="9" name="Image 8" descr="Une image contenant Graphique, cercle, Police, graphisme&#10;&#10;Description générée automatiquement">
            <a:extLst>
              <a:ext uri="{FF2B5EF4-FFF2-40B4-BE49-F238E27FC236}">
                <a16:creationId xmlns:a16="http://schemas.microsoft.com/office/drawing/2014/main" id="{8DF97B2F-26A3-4B87-D202-8F03C5428D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70620" y="704212"/>
            <a:ext cx="3494931" cy="3353436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A675D11D-D998-AFC3-9149-BBDE8BBF32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7132" y="4075755"/>
            <a:ext cx="3190132" cy="2079932"/>
          </a:xfrm>
          <a:prstGeom prst="rect">
            <a:avLst/>
          </a:prstGeom>
        </p:spPr>
        <p:txBody>
          <a:bodyPr anchor="b"/>
          <a:lstStyle>
            <a:lvl1pPr algn="r">
              <a:defRPr sz="200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r>
              <a:rPr lang="fr-FR" dirty="0"/>
              <a:t>Nom prénom</a:t>
            </a:r>
            <a:br>
              <a:rPr lang="fr-FR" dirty="0"/>
            </a:br>
            <a:r>
              <a:rPr lang="fr-FR" dirty="0"/>
              <a:t>Mail</a:t>
            </a:r>
            <a:br>
              <a:rPr lang="fr-FR" dirty="0"/>
            </a:br>
            <a:r>
              <a:rPr lang="fr-FR" dirty="0"/>
              <a:t>Téléphone</a:t>
            </a:r>
            <a:br>
              <a:rPr lang="fr-FR" dirty="0"/>
            </a:br>
            <a:br>
              <a:rPr lang="fr-FR" dirty="0"/>
            </a:br>
            <a:r>
              <a:rPr lang="fr-FR" dirty="0"/>
              <a:t>Nom prénom</a:t>
            </a:r>
            <a:br>
              <a:rPr lang="fr-FR" dirty="0"/>
            </a:br>
            <a:r>
              <a:rPr lang="fr-FR" dirty="0"/>
              <a:t>Mail</a:t>
            </a:r>
            <a:br>
              <a:rPr lang="fr-FR" dirty="0"/>
            </a:br>
            <a:r>
              <a:rPr lang="fr-FR" dirty="0"/>
              <a:t>Téléphone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6A0C8733-9C63-51F2-B818-8432341184D1}"/>
              </a:ext>
            </a:extLst>
          </p:cNvPr>
          <p:cNvCxnSpPr/>
          <p:nvPr userDrawn="1"/>
        </p:nvCxnSpPr>
        <p:spPr>
          <a:xfrm flipH="1">
            <a:off x="9158288" y="4057648"/>
            <a:ext cx="26489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2F9C0B75-78A0-F799-4B2C-CAC3B8A0BB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351" y="5929745"/>
            <a:ext cx="4554538" cy="757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1B2A2D-BDC5-D274-C262-B0D5BDD537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91089" y="3565663"/>
            <a:ext cx="2416175" cy="4857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fr-FR" dirty="0"/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3530455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2749A6-C10B-AAD7-7EFF-FDADF8D61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BDFD67-DEAF-749F-F43C-1D62FAF21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Barlow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59CE59-9AE5-8C9C-E055-9534F73C0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Barlow" pitchFamily="2" charset="77"/>
              </a:defRPr>
            </a:lvl1pPr>
            <a:lvl2pPr>
              <a:defRPr>
                <a:solidFill>
                  <a:schemeClr val="accent1"/>
                </a:solidFill>
                <a:latin typeface="Barlow" pitchFamily="2" charset="77"/>
              </a:defRPr>
            </a:lvl2pPr>
            <a:lvl3pPr>
              <a:defRPr>
                <a:solidFill>
                  <a:schemeClr val="accent1"/>
                </a:solidFill>
                <a:latin typeface="Barlow" pitchFamily="2" charset="77"/>
              </a:defRPr>
            </a:lvl3pPr>
            <a:lvl4pPr>
              <a:defRPr>
                <a:solidFill>
                  <a:schemeClr val="accent1"/>
                </a:solidFill>
                <a:latin typeface="Barlow" pitchFamily="2" charset="77"/>
              </a:defRPr>
            </a:lvl4pPr>
            <a:lvl5pPr>
              <a:defRPr>
                <a:solidFill>
                  <a:schemeClr val="accent1"/>
                </a:solidFill>
                <a:latin typeface="Barlow" pitchFamily="2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610443-3D6D-1163-2AE1-4D9788783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Barlow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B7CC586-28D2-6177-DEF1-4D7F99DE2E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Barlow" pitchFamily="2" charset="77"/>
              </a:defRPr>
            </a:lvl1pPr>
            <a:lvl2pPr>
              <a:defRPr>
                <a:solidFill>
                  <a:schemeClr val="accent1"/>
                </a:solidFill>
                <a:latin typeface="Barlow" pitchFamily="2" charset="77"/>
              </a:defRPr>
            </a:lvl2pPr>
            <a:lvl3pPr>
              <a:defRPr>
                <a:solidFill>
                  <a:schemeClr val="accent1"/>
                </a:solidFill>
                <a:latin typeface="Barlow" pitchFamily="2" charset="77"/>
              </a:defRPr>
            </a:lvl3pPr>
            <a:lvl4pPr>
              <a:defRPr>
                <a:solidFill>
                  <a:schemeClr val="accent1"/>
                </a:solidFill>
                <a:latin typeface="Barlow" pitchFamily="2" charset="77"/>
              </a:defRPr>
            </a:lvl4pPr>
            <a:lvl5pPr>
              <a:defRPr>
                <a:solidFill>
                  <a:schemeClr val="accent1"/>
                </a:solidFill>
                <a:latin typeface="Barlow" pitchFamily="2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7" name="Image 6" descr="Une image contenant Graphique, Police, capture d’écran, cercle&#10;&#10;Description générée automatiquement">
            <a:extLst>
              <a:ext uri="{FF2B5EF4-FFF2-40B4-BE49-F238E27FC236}">
                <a16:creationId xmlns:a16="http://schemas.microsoft.com/office/drawing/2014/main" id="{02CB5F46-BDA4-3405-879A-BEB5919B5D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2192" y="6556823"/>
            <a:ext cx="1355151" cy="2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3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y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F6DC633E-1040-3BF1-296A-6EAA0A202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0725" y="478611"/>
            <a:ext cx="5185458" cy="59007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2F63A1-0806-527C-0A6B-7C46F8D133EA}"/>
              </a:ext>
            </a:extLst>
          </p:cNvPr>
          <p:cNvSpPr/>
          <p:nvPr userDrawn="1"/>
        </p:nvSpPr>
        <p:spPr>
          <a:xfrm>
            <a:off x="0" y="0"/>
            <a:ext cx="5185458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F8CF11-EB62-FC36-D6BE-E0D3127257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7908" y="632267"/>
            <a:ext cx="4309641" cy="1935865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r>
              <a:rPr lang="fr-FR" dirty="0"/>
              <a:t>Modifiez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8BE3D05-ACE5-D813-9A47-89B94F2055DB}"/>
              </a:ext>
            </a:extLst>
          </p:cNvPr>
          <p:cNvSpPr/>
          <p:nvPr userDrawn="1"/>
        </p:nvSpPr>
        <p:spPr>
          <a:xfrm>
            <a:off x="-1061011" y="3428999"/>
            <a:ext cx="4224759" cy="42247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Graphique, Police, capture d’écran, cercle&#10;&#10;Description générée automatiquement">
            <a:extLst>
              <a:ext uri="{FF2B5EF4-FFF2-40B4-BE49-F238E27FC236}">
                <a16:creationId xmlns:a16="http://schemas.microsoft.com/office/drawing/2014/main" id="{ADC54BEA-74C6-6F92-9742-F6980C48D8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2192" y="6556823"/>
            <a:ext cx="1355151" cy="2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0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2F63A1-0806-527C-0A6B-7C46F8D133EA}"/>
              </a:ext>
            </a:extLst>
          </p:cNvPr>
          <p:cNvSpPr/>
          <p:nvPr userDrawn="1"/>
        </p:nvSpPr>
        <p:spPr>
          <a:xfrm>
            <a:off x="0" y="0"/>
            <a:ext cx="12192000" cy="50349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F8CF11-EB62-FC36-D6BE-E0D3127257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7908" y="632267"/>
            <a:ext cx="4309641" cy="1935865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r>
              <a:rPr lang="fr-FR" dirty="0"/>
              <a:t>Modifiez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8BE3D05-ACE5-D813-9A47-89B94F2055DB}"/>
              </a:ext>
            </a:extLst>
          </p:cNvPr>
          <p:cNvSpPr/>
          <p:nvPr userDrawn="1"/>
        </p:nvSpPr>
        <p:spPr>
          <a:xfrm>
            <a:off x="6517901" y="-1322986"/>
            <a:ext cx="2923185" cy="29231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6DC633E-1040-3BF1-296A-6EAA0A2023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683" y="1956121"/>
            <a:ext cx="4664598" cy="26158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texte du masque</a:t>
            </a:r>
          </a:p>
        </p:txBody>
      </p:sp>
      <p:pic>
        <p:nvPicPr>
          <p:cNvPr id="7" name="Image 6" descr="Une image contenant Graphique, Police, capture d’écran, cercle&#10;&#10;Description générée automatiquement">
            <a:extLst>
              <a:ext uri="{FF2B5EF4-FFF2-40B4-BE49-F238E27FC236}">
                <a16:creationId xmlns:a16="http://schemas.microsoft.com/office/drawing/2014/main" id="{81837373-5E84-EE5A-1683-48636D722F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2192" y="6556823"/>
            <a:ext cx="1355151" cy="250954"/>
          </a:xfrm>
          <a:prstGeom prst="rect">
            <a:avLst/>
          </a:prstGeom>
        </p:spPr>
      </p:pic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992E755-36D6-9B98-4B84-7DF05F97E0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907" y="5347134"/>
            <a:ext cx="9740565" cy="111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latin typeface="Barlow" pitchFamily="2" charset="77"/>
              </a:defRPr>
            </a:lvl1pPr>
          </a:lstStyle>
          <a:p>
            <a:r>
              <a:rPr lang="fr-FR" dirty="0">
                <a:solidFill>
                  <a:schemeClr val="accent1"/>
                </a:solidFill>
              </a:rPr>
              <a:t>Modifiez le texte</a:t>
            </a:r>
          </a:p>
        </p:txBody>
      </p:sp>
    </p:spTree>
    <p:extLst>
      <p:ext uri="{BB962C8B-B14F-4D97-AF65-F5344CB8AC3E}">
        <p14:creationId xmlns:p14="http://schemas.microsoft.com/office/powerpoint/2010/main" val="135237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yle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ercle&#10;&#10;Description générée automatiquement">
            <a:extLst>
              <a:ext uri="{FF2B5EF4-FFF2-40B4-BE49-F238E27FC236}">
                <a16:creationId xmlns:a16="http://schemas.microsoft.com/office/drawing/2014/main" id="{614147F0-B393-E21A-7A98-BCB442D994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3151"/>
            <a:ext cx="12364800" cy="6955200"/>
          </a:xfrm>
          <a:prstGeom prst="rect">
            <a:avLst/>
          </a:prstGeom>
        </p:spPr>
      </p:pic>
      <p:pic>
        <p:nvPicPr>
          <p:cNvPr id="6" name="Image 5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870587D9-597C-36A1-8CB4-77295515C6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2192" y="6550836"/>
            <a:ext cx="1419808" cy="26292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AF8CF11-EB62-FC36-D6BE-E0D3127257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7908" y="596096"/>
            <a:ext cx="4309641" cy="1103935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r>
              <a:rPr lang="fr-FR" dirty="0"/>
              <a:t>Modifiez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6DC633E-1040-3BF1-296A-6EAA0A2023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7908" y="1986506"/>
            <a:ext cx="4664598" cy="26158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chemeClr val="accent1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1232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tyle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Graphique, cercle, conception&#10;&#10;Description générée automatiquement">
            <a:extLst>
              <a:ext uri="{FF2B5EF4-FFF2-40B4-BE49-F238E27FC236}">
                <a16:creationId xmlns:a16="http://schemas.microsoft.com/office/drawing/2014/main" id="{320B1D23-4901-9402-5E16-674BAA8C11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AF8CF11-EB62-FC36-D6BE-E0D3127257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69543" y="965550"/>
            <a:ext cx="4309641" cy="1103935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r>
              <a:rPr lang="fr-FR" dirty="0"/>
              <a:t>Modifiez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6DC633E-1040-3BF1-296A-6EAA0A2023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69543" y="2355960"/>
            <a:ext cx="4664598" cy="26158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chemeClr val="accent1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texte du masque</a:t>
            </a:r>
          </a:p>
        </p:txBody>
      </p:sp>
      <p:pic>
        <p:nvPicPr>
          <p:cNvPr id="6" name="Image 5" descr="Une image contenant Graphique, Police, capture d’écran, cercle&#10;&#10;Description générée automatiquement">
            <a:extLst>
              <a:ext uri="{FF2B5EF4-FFF2-40B4-BE49-F238E27FC236}">
                <a16:creationId xmlns:a16="http://schemas.microsoft.com/office/drawing/2014/main" id="{8FE0F966-974D-C34E-D4A4-B82D66956E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2192" y="6556823"/>
            <a:ext cx="1355151" cy="2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0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yle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ercle&#10;&#10;Description générée automatiquement">
            <a:extLst>
              <a:ext uri="{FF2B5EF4-FFF2-40B4-BE49-F238E27FC236}">
                <a16:creationId xmlns:a16="http://schemas.microsoft.com/office/drawing/2014/main" id="{FBE99B8E-37DE-D171-131C-D86BFCE33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0314" y="0"/>
            <a:ext cx="12292314" cy="691442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AF8CF11-EB62-FC36-D6BE-E0D3127257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7908" y="596096"/>
            <a:ext cx="4309641" cy="1103935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r>
              <a:rPr lang="fr-FR" dirty="0"/>
              <a:t>Modifiez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6DC633E-1040-3BF1-296A-6EAA0A2023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7908" y="1986506"/>
            <a:ext cx="4664598" cy="26158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chemeClr val="accent1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texte du masque</a:t>
            </a:r>
          </a:p>
        </p:txBody>
      </p:sp>
      <p:pic>
        <p:nvPicPr>
          <p:cNvPr id="4" name="Image 3" descr="Une image contenant Graphique, Police, capture d’écran, cercle&#10;&#10;Description générée automatiquement">
            <a:extLst>
              <a:ext uri="{FF2B5EF4-FFF2-40B4-BE49-F238E27FC236}">
                <a16:creationId xmlns:a16="http://schemas.microsoft.com/office/drawing/2014/main" id="{49BEFBD9-F241-1DB1-A7E8-9278D93D7B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2192" y="6556823"/>
            <a:ext cx="1355151" cy="2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tyle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ercle, Graphique, conception&#10;&#10;Description générée automatiquement">
            <a:extLst>
              <a:ext uri="{FF2B5EF4-FFF2-40B4-BE49-F238E27FC236}">
                <a16:creationId xmlns:a16="http://schemas.microsoft.com/office/drawing/2014/main" id="{62AB43A1-9634-A377-CC65-AF890179F6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AF8CF11-EB62-FC36-D6BE-E0D3127257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69543" y="965550"/>
            <a:ext cx="4309641" cy="1103935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r>
              <a:rPr lang="fr-FR" dirty="0"/>
              <a:t>Modifiez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6DC633E-1040-3BF1-296A-6EAA0A2023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69543" y="2355960"/>
            <a:ext cx="4664598" cy="26158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chemeClr val="accent1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texte du masque</a:t>
            </a:r>
          </a:p>
        </p:txBody>
      </p:sp>
      <p:pic>
        <p:nvPicPr>
          <p:cNvPr id="7" name="Image 6" descr="Une image contenant Graphique, Police, capture d’écran, cercle&#10;&#10;Description générée automatiquement">
            <a:extLst>
              <a:ext uri="{FF2B5EF4-FFF2-40B4-BE49-F238E27FC236}">
                <a16:creationId xmlns:a16="http://schemas.microsoft.com/office/drawing/2014/main" id="{F59AD767-6EB8-C6DE-7557-5F4ED129B7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2192" y="6556823"/>
            <a:ext cx="1355151" cy="2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1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94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62" r:id="rId4"/>
    <p:sldLayoutId id="2147483664" r:id="rId5"/>
    <p:sldLayoutId id="2147483665" r:id="rId6"/>
    <p:sldLayoutId id="2147483680" r:id="rId7"/>
    <p:sldLayoutId id="2147483666" r:id="rId8"/>
    <p:sldLayoutId id="2147483681" r:id="rId9"/>
    <p:sldLayoutId id="2147483667" r:id="rId10"/>
    <p:sldLayoutId id="2147483682" r:id="rId11"/>
    <p:sldLayoutId id="2147483668" r:id="rId12"/>
    <p:sldLayoutId id="2147483683" r:id="rId13"/>
    <p:sldLayoutId id="2147483669" r:id="rId14"/>
    <p:sldLayoutId id="2147483670" r:id="rId15"/>
    <p:sldLayoutId id="2147483671" r:id="rId16"/>
    <p:sldLayoutId id="2147483672" r:id="rId17"/>
    <p:sldLayoutId id="2147483675" r:id="rId18"/>
    <p:sldLayoutId id="2147483676" r:id="rId19"/>
    <p:sldLayoutId id="2147483674" r:id="rId20"/>
    <p:sldLayoutId id="2147483673" r:id="rId21"/>
    <p:sldLayoutId id="2147483677" r:id="rId22"/>
    <p:sldLayoutId id="2147483678" r:id="rId23"/>
    <p:sldLayoutId id="2147483679" r:id="rId24"/>
    <p:sldLayoutId id="2147483684" r:id="rId25"/>
    <p:sldLayoutId id="2147483661" r:id="rId26"/>
    <p:sldLayoutId id="2147483650" r:id="rId27"/>
    <p:sldLayoutId id="2147483651" r:id="rId28"/>
    <p:sldLayoutId id="2147483652" r:id="rId29"/>
    <p:sldLayoutId id="2147483653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1DE51E-8D6F-5F53-647B-42BB46B5B5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179" y="5544179"/>
            <a:ext cx="7384814" cy="1088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2000" b="1" dirty="0">
                <a:latin typeface="Barlow" panose="00000500000000000000" pitchFamily="2" charset="0"/>
              </a:rPr>
              <a:t>Décryptages des critères du manuel de certification 2025 </a:t>
            </a:r>
            <a:r>
              <a:rPr lang="fr-FR" sz="2400" b="1" dirty="0">
                <a:latin typeface="Barlow" panose="00000500000000000000" pitchFamily="2" charset="0"/>
              </a:rPr>
              <a:t>: </a:t>
            </a:r>
          </a:p>
          <a:p>
            <a:pPr>
              <a:lnSpc>
                <a:spcPct val="100000"/>
              </a:lnSpc>
            </a:pPr>
            <a:r>
              <a:rPr lang="fr-FR" sz="2000" b="1" dirty="0">
                <a:latin typeface="Barlow" panose="00000500000000000000" pitchFamily="2" charset="0"/>
              </a:rPr>
              <a:t>Outils Numérique et sécurité des Systèmes d’information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9AB0ECF-76B8-43A8-AAD7-B3A653C127BE}"/>
              </a:ext>
            </a:extLst>
          </p:cNvPr>
          <p:cNvSpPr txBox="1"/>
          <p:nvPr/>
        </p:nvSpPr>
        <p:spPr>
          <a:xfrm>
            <a:off x="6875905" y="6225670"/>
            <a:ext cx="4957010" cy="523220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wrap="square" rtlCol="0" anchor="b">
            <a:spAutoFit/>
          </a:bodyPr>
          <a:lstStyle/>
          <a:p>
            <a:pPr algn="l"/>
            <a:r>
              <a:rPr lang="fr-FR" sz="1400" dirty="0">
                <a:solidFill>
                  <a:schemeClr val="bg1"/>
                </a:solidFill>
                <a:latin typeface="Barlow" panose="00000500000000000000" pitchFamily="2" charset="0"/>
              </a:rPr>
              <a:t>Action financée par l’ARS Nouvelle-Aquitaine dans le cadre du CPOM ARS-CCECQA 2023-2027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1C66D5C-D3D7-B227-AF11-1C48BC2E6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36" y="279438"/>
            <a:ext cx="1314380" cy="1852851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12BE7820-F3F4-72B0-B929-E845395CDB88}"/>
              </a:ext>
            </a:extLst>
          </p:cNvPr>
          <p:cNvSpPr txBox="1">
            <a:spLocks/>
          </p:cNvSpPr>
          <p:nvPr/>
        </p:nvSpPr>
        <p:spPr>
          <a:xfrm>
            <a:off x="8605641" y="3396940"/>
            <a:ext cx="3227274" cy="884681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fr-FR" sz="1800" b="1" dirty="0"/>
              <a:t>Lundi  27 avril  2026</a:t>
            </a:r>
            <a:br>
              <a:rPr lang="fr-FR" sz="1800" dirty="0"/>
            </a:br>
            <a:r>
              <a:rPr lang="fr-FR" sz="1600" dirty="0"/>
              <a:t>de 13h30 à 14h30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AA6FAD9-AF68-D7DB-44FA-0C7344D54F17}"/>
              </a:ext>
            </a:extLst>
          </p:cNvPr>
          <p:cNvSpPr txBox="1">
            <a:spLocks/>
          </p:cNvSpPr>
          <p:nvPr/>
        </p:nvSpPr>
        <p:spPr>
          <a:xfrm>
            <a:off x="6502210" y="4380133"/>
            <a:ext cx="5195280" cy="1204711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r>
              <a:rPr lang="fr-FR" sz="1600" dirty="0"/>
              <a:t>Catherine POURIN et Fabrice D’HOLLANDER, CCECQA</a:t>
            </a:r>
            <a:br>
              <a:rPr lang="fr-FR" sz="1600" dirty="0"/>
            </a:br>
            <a:r>
              <a:rPr lang="fr-FR" sz="1600" dirty="0"/>
              <a:t>,</a:t>
            </a:r>
            <a:br>
              <a:rPr lang="fr-FR" sz="1600" dirty="0"/>
            </a:br>
            <a:endParaRPr lang="fr-FR" sz="1800" dirty="0">
              <a:latin typeface="Barlow" panose="00000500000000000000" pitchFamily="2" charset="0"/>
            </a:endParaRPr>
          </a:p>
        </p:txBody>
      </p:sp>
      <p:pic>
        <p:nvPicPr>
          <p:cNvPr id="2" name="Image 1" descr="Une image contenant texte, capture d’écran, Publicité en ligne&#10;&#10;Le contenu généré par l’IA peut être incorrect.">
            <a:extLst>
              <a:ext uri="{FF2B5EF4-FFF2-40B4-BE49-F238E27FC236}">
                <a16:creationId xmlns:a16="http://schemas.microsoft.com/office/drawing/2014/main" id="{B3845D83-B54F-D27F-5204-9479FBB70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496" y="279438"/>
            <a:ext cx="3459782" cy="269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19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3FF9EF51-C9E9-79E8-89BA-AA3B3086E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314" y="478611"/>
            <a:ext cx="6551681" cy="5900777"/>
          </a:xfrm>
        </p:spPr>
        <p:txBody>
          <a:bodyPr/>
          <a:lstStyle/>
          <a:p>
            <a:pPr algn="l"/>
            <a:r>
              <a:rPr lang="fr-FR" sz="2000" dirty="0"/>
              <a:t>Crit.3.1-09-ee01-ASY : L’établissement a cartographié les échanges de données de santé non sécurisés et établi un plan de transfert vers une messagerie sécurisée de santé.</a:t>
            </a:r>
          </a:p>
          <a:p>
            <a:pPr algn="l"/>
            <a:r>
              <a:rPr lang="fr-FR" sz="2000" dirty="0"/>
              <a:t>Crit.3.1-09-ee02-ASY : La qualité et la complétude des éléments versés dans Mon espace santé sont évaluées par l’établissement. Les résultats sont diffusés, en CME et en CDU, et donnent lieu à un plan d'actions pour améliorer le taux d'alimentation du dossier médical partagé.</a:t>
            </a:r>
          </a:p>
          <a:p>
            <a:pPr algn="l"/>
            <a:r>
              <a:rPr lang="fr-FR" sz="2000" dirty="0"/>
              <a:t>Crit.3.1-09-ee03-ASY : En cas de fuite des données, une procédure est prévue pour informer les patients victimes de la fuite de leurs données. Le cas échéant, elle a été mise en œuvre.</a:t>
            </a:r>
          </a:p>
          <a:p>
            <a:pPr algn="l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9D88252-C1EF-097D-417D-E44DF50C4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708" y="849086"/>
            <a:ext cx="4309641" cy="1011475"/>
          </a:xfrm>
        </p:spPr>
        <p:txBody>
          <a:bodyPr/>
          <a:lstStyle/>
          <a:p>
            <a:r>
              <a:rPr lang="fr-FR" sz="2400" dirty="0"/>
              <a:t>Critère n°3.1-09 : Les données du patient sont sécurisées</a:t>
            </a:r>
          </a:p>
        </p:txBody>
      </p:sp>
    </p:spTree>
    <p:extLst>
      <p:ext uri="{BB962C8B-B14F-4D97-AF65-F5344CB8AC3E}">
        <p14:creationId xmlns:p14="http://schemas.microsoft.com/office/powerpoint/2010/main" val="3356366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21D4C4-A8FF-0116-E47D-078047585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58140"/>
            <a:ext cx="9144000" cy="1287758"/>
          </a:xfrm>
        </p:spPr>
        <p:txBody>
          <a:bodyPr/>
          <a:lstStyle/>
          <a:p>
            <a:r>
              <a:rPr lang="fr-FR" dirty="0"/>
              <a:t>Intelligence Artificielle</a:t>
            </a:r>
          </a:p>
        </p:txBody>
      </p:sp>
    </p:spTree>
    <p:extLst>
      <p:ext uri="{BB962C8B-B14F-4D97-AF65-F5344CB8AC3E}">
        <p14:creationId xmlns:p14="http://schemas.microsoft.com/office/powerpoint/2010/main" val="1585850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8DDA35ED-0A52-E743-BAB0-448F1EB6E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7210" y="184698"/>
            <a:ext cx="6692389" cy="6259645"/>
          </a:xfrm>
        </p:spPr>
        <p:txBody>
          <a:bodyPr/>
          <a:lstStyle/>
          <a:p>
            <a:pPr algn="l"/>
            <a:r>
              <a:rPr lang="fr-FR" sz="1600" dirty="0"/>
              <a:t>Crit.3.4-05-ee01-ASY : L’établissement établit et met à jour, au moins une fois par an, une cartographie de l’ensemble des dispositifs médicaux numériques à usage professionnel et, le cas échéant, analyse les risques et l’impact de chacun (transmission de données, réutilisation par l’industriel…). </a:t>
            </a:r>
          </a:p>
          <a:p>
            <a:pPr algn="l"/>
            <a:r>
              <a:rPr lang="fr-FR" sz="1600" dirty="0"/>
              <a:t>Crit.3.4-05-ee02-ASY :  Pour répondre aux besoins des équipes de soins, l’établissement dispose d'une organisation structurée pour l'acquisition des dispositifs médicaux numériques qui implique les services compétents, notamment les équipes informatiques et juridiques.</a:t>
            </a:r>
          </a:p>
          <a:p>
            <a:pPr algn="l"/>
            <a:r>
              <a:rPr lang="fr-FR" sz="1600" dirty="0"/>
              <a:t>Crit.3.4-05-ee03-ASY : L'établissement organise la formation des professionnels utilisateurs d'un dispositif médical numérique afin que ces derniers en connaissent les performances, les conditions d'usage et les limites.</a:t>
            </a:r>
          </a:p>
          <a:p>
            <a:pPr algn="l"/>
            <a:r>
              <a:rPr lang="fr-FR" sz="1600" dirty="0"/>
              <a:t>Crit.3.4-05-ee04-ASY : Dans le contexte de soins, pour les dispositifs médicaux numériques à usage professionnel, l’établissement se dote d’un processus de contrôle qualité impliquant, le cas échéant, un contrôle humain des résultats donnés par les dispositifs médicaux numériques en situation réelle d'utilisation.</a:t>
            </a:r>
          </a:p>
          <a:p>
            <a:pPr algn="l"/>
            <a:r>
              <a:rPr lang="fr-FR" sz="1600" dirty="0"/>
              <a:t>Crit.3.4-05-ee05-ASY : Conformément à l'organisation de l'établissement et à la règlementation en vigueur, les utilisateurs déclarent les dysfonctionnements potentiels des dispositifs médicaux numériques à usage professionnel  (évènements indésirables associés aux soins, ou, pour les dispositifs médicaux numériques, évènements de matériovigilance...).</a:t>
            </a:r>
          </a:p>
          <a:p>
            <a:pPr algn="l"/>
            <a:endParaRPr lang="fr-FR" sz="20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217AC4B-FC93-5742-B729-ACE6DCAA6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908" y="478611"/>
            <a:ext cx="4309641" cy="2089521"/>
          </a:xfrm>
        </p:spPr>
        <p:txBody>
          <a:bodyPr/>
          <a:lstStyle/>
          <a:p>
            <a:r>
              <a:rPr lang="fr-FR" sz="2400" dirty="0"/>
              <a:t>Critère n°3.4-05 : L'établissement pilote l'usage des dispositifs médicaux numériques professionnels, en particulier ceux faisant appel à l'intelligence artificielle</a:t>
            </a:r>
          </a:p>
        </p:txBody>
      </p:sp>
    </p:spTree>
    <p:extLst>
      <p:ext uri="{BB962C8B-B14F-4D97-AF65-F5344CB8AC3E}">
        <p14:creationId xmlns:p14="http://schemas.microsoft.com/office/powerpoint/2010/main" val="2679620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2271BEFC-9711-0D52-0BDB-AECEB5E1E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1086" y="478611"/>
            <a:ext cx="6574971" cy="5900777"/>
          </a:xfrm>
        </p:spPr>
        <p:txBody>
          <a:bodyPr/>
          <a:lstStyle/>
          <a:p>
            <a:pPr algn="l"/>
            <a:r>
              <a:rPr lang="fr-FR" sz="2000" dirty="0"/>
              <a:t>Crit.3.4-06-ee01-ASY : L’établissement maîtrise l’acquisition d'outils technologiques innovants sans finalité médicale, en particulier ceux faisant appel à l’intelligence artificielle, en associant les équipes informatiques et juridiques.</a:t>
            </a:r>
          </a:p>
          <a:p>
            <a:pPr algn="l"/>
            <a:r>
              <a:rPr lang="fr-FR" sz="2000" dirty="0"/>
              <a:t>Crit.3.4-06-ee02-ASY : L’établissement se dote d’un processus de contrôle qualité pour ce type d’outils, dès lors qu’il s’agit de technologies dont le fonctionnement repose sur un système d’intelligence artificielle.</a:t>
            </a:r>
          </a:p>
          <a:p>
            <a:pPr algn="l"/>
            <a:r>
              <a:rPr lang="fr-FR" sz="2000" dirty="0"/>
              <a:t>Crit.3.4-06-ee03-ASY : Les professionnels qui les utilisent sont formés à l’utilisation de ces technologies, aux  conditions d’usage et à leurs limites.</a:t>
            </a:r>
          </a:p>
          <a:p>
            <a:pPr algn="l"/>
            <a:r>
              <a:rPr lang="fr-FR" sz="2000" dirty="0"/>
              <a:t>Crit.3.4-06-ee04-ASY : L’établissement évalue l’impact de l'utilisation des outils technologiques innovants sur l'organisation des soins : substitution permettant des temps de proximité avec le patient, un impact positif sur leur prise en charge...</a:t>
            </a:r>
          </a:p>
          <a:p>
            <a:pPr algn="l"/>
            <a:endParaRPr lang="fr-FR" sz="20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D5D74C-93B6-2773-47FB-E56AE683C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80" y="478612"/>
            <a:ext cx="4309641" cy="2950388"/>
          </a:xfrm>
        </p:spPr>
        <p:txBody>
          <a:bodyPr/>
          <a:lstStyle/>
          <a:p>
            <a:r>
              <a:rPr lang="fr-FR" sz="2400" dirty="0"/>
              <a:t>Critère n°3.4-06 : L’établissement utilise des outils technologiques innovants sans finalité médicale pour améliorer son organisation, en particulier ceux faisant appel à l'intelligence artificielle</a:t>
            </a:r>
          </a:p>
        </p:txBody>
      </p:sp>
    </p:spTree>
    <p:extLst>
      <p:ext uri="{BB962C8B-B14F-4D97-AF65-F5344CB8AC3E}">
        <p14:creationId xmlns:p14="http://schemas.microsoft.com/office/powerpoint/2010/main" val="3359541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0E872B1-A332-55ED-A450-6640CC3FB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13240"/>
            <a:ext cx="6677568" cy="43343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9DD9119-CB87-3ED6-D40C-BA55682BB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313" y="907907"/>
            <a:ext cx="4300179" cy="396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72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diagramme, Page web&#10;&#10;Le contenu généré par l’IA peut être incorrect.">
            <a:extLst>
              <a:ext uri="{FF2B5EF4-FFF2-40B4-BE49-F238E27FC236}">
                <a16:creationId xmlns:a16="http://schemas.microsoft.com/office/drawing/2014/main" id="{C0ABDB6C-B3D2-687C-2950-208DF72ED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481"/>
            <a:ext cx="7245722" cy="4000706"/>
          </a:xfrm>
          <a:prstGeom prst="rect">
            <a:avLst/>
          </a:prstGeom>
        </p:spPr>
      </p:pic>
      <p:pic>
        <p:nvPicPr>
          <p:cNvPr id="7" name="Image 6" descr="Une image contenant texte, capture d’écran, Police, logo&#10;&#10;Le contenu généré par l’IA peut être incorrect.">
            <a:extLst>
              <a:ext uri="{FF2B5EF4-FFF2-40B4-BE49-F238E27FC236}">
                <a16:creationId xmlns:a16="http://schemas.microsoft.com/office/drawing/2014/main" id="{87C700D8-11ED-09AF-E66E-2F4ED4ACC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695" y="3893974"/>
            <a:ext cx="7125066" cy="255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43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180949-97E7-BC07-BB02-417E1FB87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787" y="256381"/>
            <a:ext cx="5157787" cy="823912"/>
          </a:xfrm>
        </p:spPr>
        <p:txBody>
          <a:bodyPr/>
          <a:lstStyle/>
          <a:p>
            <a:pPr algn="ctr"/>
            <a:r>
              <a:rPr lang="fr-FR" sz="2000" dirty="0"/>
              <a:t>Dans CALISTA deux </a:t>
            </a:r>
            <a:r>
              <a:rPr lang="fr-FR" sz="2000"/>
              <a:t>mois minimum avant </a:t>
            </a:r>
            <a:r>
              <a:rPr lang="fr-FR" sz="2000" dirty="0"/>
              <a:t>la visite et actualisés si nécessaire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95CD9D-77C7-779B-5C52-5EC05B20A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4568" y="1080293"/>
            <a:ext cx="5157787" cy="4895374"/>
          </a:xfrm>
          <a:solidFill>
            <a:schemeClr val="accent1">
              <a:lumMod val="25000"/>
              <a:lumOff val="75000"/>
            </a:schemeClr>
          </a:solidFill>
        </p:spPr>
        <p:txBody>
          <a:bodyPr/>
          <a:lstStyle/>
          <a:p>
            <a:pPr algn="just"/>
            <a:r>
              <a:rPr lang="fr-FR" sz="1600" dirty="0"/>
              <a:t>Schéma directeur des SI ou orientations stratégiques des SI ou projet des SI </a:t>
            </a:r>
          </a:p>
          <a:p>
            <a:pPr algn="just"/>
            <a:r>
              <a:rPr lang="fr-FR" sz="1600" dirty="0"/>
              <a:t>Rapport d’activité de la CDU (incluant des informations relatives à Mon espace santé)</a:t>
            </a:r>
          </a:p>
          <a:p>
            <a:pPr algn="just"/>
            <a:r>
              <a:rPr lang="fr-FR" sz="1600" dirty="0"/>
              <a:t> + PAQSS (intégrant les actions relatives aux usages du numérique en santé) </a:t>
            </a:r>
          </a:p>
          <a:p>
            <a:pPr algn="just"/>
            <a:r>
              <a:rPr lang="fr-FR" sz="1600" dirty="0"/>
              <a:t>PCA / PRA </a:t>
            </a:r>
          </a:p>
          <a:p>
            <a:pPr algn="just"/>
            <a:r>
              <a:rPr lang="fr-FR" sz="1600" dirty="0"/>
              <a:t> Charte d’utilisation des ressources informatiques </a:t>
            </a:r>
          </a:p>
          <a:p>
            <a:pPr algn="just"/>
            <a:r>
              <a:rPr lang="fr-FR" sz="1600" dirty="0"/>
              <a:t> charte de connexion des SI par les prestataires </a:t>
            </a:r>
          </a:p>
          <a:p>
            <a:pPr algn="just"/>
            <a:r>
              <a:rPr lang="fr-FR" sz="1600" dirty="0"/>
              <a:t> Cartographie des applicatifs </a:t>
            </a:r>
          </a:p>
          <a:p>
            <a:pPr algn="just"/>
            <a:r>
              <a:rPr lang="fr-FR" sz="1600" dirty="0"/>
              <a:t>Plan Blanc (avec un volet cyber)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E9DEE32-DEA7-9AF3-F737-373F5F7919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88356" y="445673"/>
            <a:ext cx="6042992" cy="445327"/>
          </a:xfrm>
        </p:spPr>
        <p:txBody>
          <a:bodyPr/>
          <a:lstStyle/>
          <a:p>
            <a:pPr algn="ctr"/>
            <a:r>
              <a:rPr lang="fr-FR" sz="2000" dirty="0"/>
              <a:t>Mis à disposition des EV lors de la visite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6014962-80B7-9F12-3347-0E4EB94296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92257" y="1069663"/>
            <a:ext cx="6195175" cy="5529100"/>
          </a:xfrm>
          <a:solidFill>
            <a:srgbClr val="92D050"/>
          </a:solidFill>
        </p:spPr>
        <p:txBody>
          <a:bodyPr/>
          <a:lstStyle/>
          <a:p>
            <a:r>
              <a:rPr lang="fr-FR" sz="1200" dirty="0"/>
              <a:t>Politique générale de sécurité des SI</a:t>
            </a:r>
          </a:p>
          <a:p>
            <a:r>
              <a:rPr lang="fr-FR" sz="1200" dirty="0"/>
              <a:t>Plan de formation/sensibilisation sur la sécurité numérique</a:t>
            </a:r>
          </a:p>
          <a:p>
            <a:r>
              <a:rPr lang="fr-FR" sz="1200" dirty="0"/>
              <a:t> Matrice d'habilitation</a:t>
            </a:r>
          </a:p>
          <a:p>
            <a:r>
              <a:rPr lang="fr-FR" sz="1200" dirty="0"/>
              <a:t>Procédures de gestion et listes d’habilitation des accès et comptes aux différents logiciels métiers - prestataires compris (liste des tunnels et VPN) +Procédure de gestion des identités pour les patients (INS) et de mise en œuvre des bonnes pratiques en matière d'identitovigilance,</a:t>
            </a:r>
          </a:p>
          <a:p>
            <a:r>
              <a:rPr lang="fr-FR" sz="1200" dirty="0"/>
              <a:t>Liste des déclarations d’incidents auprès des autorités compétentes,</a:t>
            </a:r>
          </a:p>
          <a:p>
            <a:r>
              <a:rPr lang="fr-FR" sz="1200" dirty="0"/>
              <a:t>Bilan des exercices cyber :  identification des bonnes pratiques et actions d’amélioration + bilan audits sécurité numérique et plan d'actions SSI, actions de remédiation identifiées,</a:t>
            </a:r>
          </a:p>
          <a:p>
            <a:r>
              <a:rPr lang="fr-FR" sz="1200" dirty="0"/>
              <a:t>Attestation des audits sécurité des systèmes d’information (si établissement éligible),</a:t>
            </a:r>
          </a:p>
          <a:p>
            <a:r>
              <a:rPr lang="fr-FR" sz="1200" dirty="0"/>
              <a:t>Audit technique : bilan audits sécurité numérique et plan d'actions SSI, actions de remédiation identifiées</a:t>
            </a:r>
          </a:p>
          <a:p>
            <a:r>
              <a:rPr lang="fr-FR" sz="1200" dirty="0"/>
              <a:t>Fiche de poste référent SSI Santé</a:t>
            </a:r>
          </a:p>
          <a:p>
            <a:r>
              <a:rPr lang="fr-FR" sz="1200" dirty="0"/>
              <a:t>Cartographie des usages non sécurisés d’échanges de données de santé et plan d’action pour les résorber</a:t>
            </a:r>
          </a:p>
          <a:p>
            <a:r>
              <a:rPr lang="fr-FR" sz="1200" dirty="0"/>
              <a:t> Cartographie des DMN, Procédures pour l'achat, le suivi, les déclarations d'incidents, les preuves de formation spécifiques des équipes soignantes…....</a:t>
            </a:r>
          </a:p>
          <a:p>
            <a:r>
              <a:rPr lang="fr-FR" sz="1200" dirty="0"/>
              <a:t>Outils innovants : cartographie des outils innovants, procédures pour l'achat, le suivi, évaluation de l'impact de l'utilisation des outils innovants sur l'organisation des soins…....</a:t>
            </a:r>
          </a:p>
          <a:p>
            <a:r>
              <a:rPr lang="fr-FR" sz="1200" dirty="0"/>
              <a:t>Les PCA PRA des fournisseurs  d’applications (GHT, hébergeurs HDS……)</a:t>
            </a:r>
          </a:p>
          <a:p>
            <a:endParaRPr lang="fr-FR" sz="1200" dirty="0"/>
          </a:p>
          <a:p>
            <a:pPr marL="0" indent="0">
              <a:buNone/>
            </a:pPr>
            <a:r>
              <a:rPr lang="fr-FR" dirty="0"/>
              <a:t>												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110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53434BE3-F34E-1089-0FA3-6A3F0ADCE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2353" y="712380"/>
            <a:ext cx="6716485" cy="521715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>Deux objectifs dans le manuel de certification HAS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600" dirty="0"/>
              <a:t>Objectif 3.1 : Le management global par la qualité et la sécurité des soins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fr-FR" sz="1400" dirty="0"/>
              <a:t>3 Critères : maitrise des risques numériques ; sécurisation des accès ; sécurisation des données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600" dirty="0"/>
              <a:t>Objectif 3.4 : L'adaptation à des soins écoresponsables et aux innovations numériques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fr-FR" sz="1400" dirty="0"/>
              <a:t>2 critères  sur le bon usage de IA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>Investigations par EVN en J2 mais aussi par l’ensemble des EV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>Un membre de l'équipe spécialiste SI présente les divers documents à l'expert-visiteur numérique lors du temps dédié sur le calendrier de visite (J2 matin)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>Une veille de la sécurité numérique qui s’appuie sur une documentation demandée en amont et pendant la visite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>Une attention aux  formations et sensibilisations, aux audits de sécurité numérique et aux exercices cyber </a:t>
            </a:r>
          </a:p>
          <a:p>
            <a:pPr algn="l"/>
            <a:endParaRPr lang="fr-FR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fr-FR" sz="1600" dirty="0"/>
          </a:p>
          <a:p>
            <a:pPr algn="l"/>
            <a:endParaRPr lang="fr-FR" sz="2000" dirty="0"/>
          </a:p>
          <a:p>
            <a:pPr algn="l"/>
            <a:endParaRPr lang="fr-FR" sz="2000" dirty="0"/>
          </a:p>
          <a:p>
            <a:pPr algn="l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911FB29-5575-6881-4687-5C1EEC644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745" y="712380"/>
            <a:ext cx="4309641" cy="1165183"/>
          </a:xfrm>
        </p:spPr>
        <p:txBody>
          <a:bodyPr/>
          <a:lstStyle/>
          <a:p>
            <a:r>
              <a:rPr lang="fr-FR" sz="2800" dirty="0"/>
              <a:t>Sécurité numérique en visite HAS : exigences et organisation</a:t>
            </a:r>
          </a:p>
        </p:txBody>
      </p:sp>
    </p:spTree>
    <p:extLst>
      <p:ext uri="{BB962C8B-B14F-4D97-AF65-F5344CB8AC3E}">
        <p14:creationId xmlns:p14="http://schemas.microsoft.com/office/powerpoint/2010/main" val="348677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7ABBF310-B393-DAC3-4E0B-DEBFA8499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0195" y="478611"/>
            <a:ext cx="5765988" cy="590077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>Audit système en gouvernance (1h30)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600" dirty="0"/>
              <a:t>Direction générale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600" dirty="0"/>
              <a:t>Direction informatique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600" dirty="0"/>
              <a:t>RSSI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600" dirty="0"/>
              <a:t>DPO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600" dirty="0"/>
              <a:t>Référent DMN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600" dirty="0"/>
              <a:t>PCME 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600" dirty="0"/>
              <a:t>Responsable fonctionnel(le) ?</a:t>
            </a:r>
            <a:endParaRPr lang="fr-FR" sz="1600" dirty="0">
              <a:highlight>
                <a:srgbClr val="FFFF00"/>
              </a:highlight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>Entretiens professionnels (J2 après midi)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600" dirty="0"/>
              <a:t> Rencontre des professionnels de l’accueil administratif 15 mn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fr-FR" sz="1400" dirty="0"/>
              <a:t>Admission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fr-FR" sz="1400" dirty="0"/>
              <a:t>Admission Urgences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600" dirty="0"/>
              <a:t>Rencontres de professionnels dans les services de soins 45 mn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fr-FR" sz="1400" dirty="0"/>
              <a:t>IDE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fr-FR" sz="1400" dirty="0"/>
              <a:t>ASH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fr-FR" sz="1400" dirty="0"/>
              <a:t>Médecin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02AD0BC-C2EC-4ABE-6083-3F352F1C1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745" y="478611"/>
            <a:ext cx="4309641" cy="1515509"/>
          </a:xfrm>
        </p:spPr>
        <p:txBody>
          <a:bodyPr/>
          <a:lstStyle/>
          <a:p>
            <a:r>
              <a:rPr lang="fr-FR" sz="4400" dirty="0"/>
              <a:t>Investigations en visite</a:t>
            </a:r>
          </a:p>
        </p:txBody>
      </p:sp>
    </p:spTree>
    <p:extLst>
      <p:ext uri="{BB962C8B-B14F-4D97-AF65-F5344CB8AC3E}">
        <p14:creationId xmlns:p14="http://schemas.microsoft.com/office/powerpoint/2010/main" val="3495540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73C99C02-6D01-5608-961F-9F0C9DDFC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9563" y="478611"/>
            <a:ext cx="6337004" cy="590077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Audit active Directory (</a:t>
            </a:r>
            <a:r>
              <a:rPr lang="fr-FR" dirty="0" err="1"/>
              <a:t>OraAD</a:t>
            </a:r>
            <a:r>
              <a:rPr lang="fr-FR" dirty="0"/>
              <a:t>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dirty="0"/>
              <a:t>Evaluation de la gestion des identités et des droits d’accès afin de garantir que chaque professionnel accède uniquement aux données nécessaires à sa mission, dans un cadre sécurisé et traçable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dirty="0"/>
              <a:t>Audit régulier sur le niveau de sécurité de l’Active Directory des établissements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Audit d’exposition Internet (SILENE)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dirty="0"/>
              <a:t>Analyse des services et équipements accessibles depuis l’extérieur afin d’identifier les vulnérabilités exploitables et de réduire le risque d’intrusion;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dirty="0"/>
              <a:t>Audit mensuel pour vérifier qu’il n’y a pas de faille exploitable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Attention à bien avoir un plan d’action des actions correctrices mises en œuvre suite à ces audits 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Ces deux type d’audits n’empêche pas de faire des audits de sécurité de type </a:t>
            </a:r>
            <a:r>
              <a:rPr lang="fr-FR" dirty="0" err="1"/>
              <a:t>pentest</a:t>
            </a:r>
            <a:r>
              <a:rPr lang="fr-FR" dirty="0"/>
              <a:t> ou autres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>
                <a:highlight>
                  <a:srgbClr val="FFFF00"/>
                </a:highlight>
              </a:rPr>
              <a:t>A développer; ressources possibles pour les réaliser ; les intégrer au </a:t>
            </a:r>
            <a:r>
              <a:rPr lang="fr-FR" dirty="0" err="1">
                <a:highlight>
                  <a:srgbClr val="FFFF00"/>
                </a:highlight>
              </a:rPr>
              <a:t>paqs</a:t>
            </a:r>
            <a:r>
              <a:rPr lang="fr-FR" dirty="0">
                <a:highlight>
                  <a:srgbClr val="FFFF00"/>
                </a:highlight>
              </a:rPr>
              <a:t>, les mobiliser en visite, extraire les indicateurs programme care 1 et 2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8449461-5066-20C3-7B47-7BA6AFB33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378" y="478611"/>
            <a:ext cx="4309641" cy="2408644"/>
          </a:xfrm>
        </p:spPr>
        <p:txBody>
          <a:bodyPr/>
          <a:lstStyle/>
          <a:p>
            <a:r>
              <a:rPr lang="fr-FR" dirty="0"/>
              <a:t>Audits de sécurité numérique</a:t>
            </a:r>
          </a:p>
        </p:txBody>
      </p:sp>
    </p:spTree>
    <p:extLst>
      <p:ext uri="{BB962C8B-B14F-4D97-AF65-F5344CB8AC3E}">
        <p14:creationId xmlns:p14="http://schemas.microsoft.com/office/powerpoint/2010/main" val="2941805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5D7B23E8-E311-B88C-85D9-FB68A6140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5014" y="478611"/>
            <a:ext cx="6655981" cy="590077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Simulation d’un incident numérique majeur visant à tester la gouvernance, la continuité des soins et la capacité de réaction de l’établissement.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dirty="0"/>
              <a:t>Blocage du SI et indisponibilité du DPI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dirty="0"/>
              <a:t>Indisponibilité du DPI ou de la messagerie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dirty="0"/>
              <a:t>Exfiltration supposée de données patients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dirty="0"/>
              <a:t>Envoi d’un faux mail piégé aux professionnels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dirty="0"/>
              <a:t>Réunion simulée de crise sans mobilisation technique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dirty="0"/>
              <a:t>Test de restauration des sauvegardes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dirty="0"/>
              <a:t>Panne électrique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dirty="0"/>
              <a:t>Cryptage d’une partie ou de l’ensemble </a:t>
            </a:r>
            <a:r>
              <a:rPr lang="fr-FR"/>
              <a:t>du SIH</a:t>
            </a:r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74AE733-147E-C89A-6B47-8886A4175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437" y="776178"/>
            <a:ext cx="4309641" cy="1866382"/>
          </a:xfrm>
        </p:spPr>
        <p:txBody>
          <a:bodyPr/>
          <a:lstStyle/>
          <a:p>
            <a:r>
              <a:rPr lang="fr-FR" sz="4000" dirty="0"/>
              <a:t>Exercices cyber, scenario</a:t>
            </a:r>
            <a:br>
              <a:rPr lang="fr-FR" sz="4000" dirty="0"/>
            </a:br>
            <a:r>
              <a:rPr lang="fr-FR" sz="4000" dirty="0"/>
              <a:t>Des exemples</a:t>
            </a:r>
          </a:p>
        </p:txBody>
      </p:sp>
    </p:spTree>
    <p:extLst>
      <p:ext uri="{BB962C8B-B14F-4D97-AF65-F5344CB8AC3E}">
        <p14:creationId xmlns:p14="http://schemas.microsoft.com/office/powerpoint/2010/main" val="833722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4060AC66-C876-FA95-FC48-0F8EB11AD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1216" y="1169727"/>
            <a:ext cx="6820784" cy="4252877"/>
          </a:xfrm>
        </p:spPr>
        <p:txBody>
          <a:bodyPr/>
          <a:lstStyle/>
          <a:p>
            <a:pPr algn="l"/>
            <a:r>
              <a:rPr lang="fr-FR" sz="1600" b="1" dirty="0"/>
              <a:t>Atteinte à la disponibilité, par exemple : </a:t>
            </a:r>
            <a:r>
              <a:rPr lang="fr-FR" sz="1600" dirty="0"/>
              <a:t>Ransomware bloquant le DPI ou la prescription informatisée ; Indisponibilité prolongée du serveur d’identité patient ; Panne majeure du réseau impactant les urgences ou le bloc)</a:t>
            </a:r>
          </a:p>
          <a:p>
            <a:pPr algn="l"/>
            <a:r>
              <a:rPr lang="fr-FR" sz="1600" b="1" dirty="0"/>
              <a:t>Atteinte à la confidentialité, par exemple :  </a:t>
            </a:r>
            <a:r>
              <a:rPr lang="fr-FR" sz="1600" dirty="0"/>
              <a:t>Exfiltration de données de santé ; Piratage de comptes professionnels avec accès massif aux dossiers ; Publication accidentelle de données patients en ligne</a:t>
            </a:r>
          </a:p>
          <a:p>
            <a:pPr algn="l"/>
            <a:r>
              <a:rPr lang="fr-FR" sz="1600" b="1" dirty="0"/>
              <a:t>Atteinte à l’intégrité, par exemple : </a:t>
            </a:r>
            <a:r>
              <a:rPr lang="fr-FR" sz="1600" dirty="0"/>
              <a:t>Altération ou suppression de données médicales; Modification frauduleuse d’une prescription; Corruption de bases de données critiques</a:t>
            </a:r>
          </a:p>
          <a:p>
            <a:pPr algn="l"/>
            <a:r>
              <a:rPr lang="fr-FR" sz="1600" b="1" dirty="0"/>
              <a:t>Compromission d’identités numériques, par exemple : </a:t>
            </a:r>
            <a:r>
              <a:rPr lang="fr-FR" sz="1600" dirty="0"/>
              <a:t>Usurpation d’un compte administrateur; Comptes génériques utilisés de manière inappropriée ; Vol d’identifiants via phishing réussi; </a:t>
            </a:r>
          </a:p>
          <a:p>
            <a:pPr algn="l"/>
            <a:r>
              <a:rPr lang="fr-FR" sz="1600" b="1" dirty="0"/>
              <a:t>Mauvaise configuration exposant l’établissement, par exemple : </a:t>
            </a:r>
            <a:r>
              <a:rPr lang="fr-FR" sz="1600" dirty="0"/>
              <a:t>Serveur accessible sans authentification; Port RDP ouvert sur Internet sans MFA; Sauvegardes accessibles depuis l’extérieur</a:t>
            </a:r>
            <a:endParaRPr lang="fr-FR" sz="2000" dirty="0">
              <a:highlight>
                <a:srgbClr val="FFFF00"/>
              </a:highlight>
            </a:endParaRPr>
          </a:p>
          <a:p>
            <a:pPr algn="l"/>
            <a:endParaRPr lang="fr-FR" sz="2000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b="1" dirty="0"/>
          </a:p>
          <a:p>
            <a:pPr algn="l"/>
            <a:endParaRPr lang="fr-FR" dirty="0"/>
          </a:p>
          <a:p>
            <a:pPr algn="l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FE58A23-BD10-F004-C830-30B44E0B9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907" y="574157"/>
            <a:ext cx="4309641" cy="1568592"/>
          </a:xfrm>
        </p:spPr>
        <p:txBody>
          <a:bodyPr/>
          <a:lstStyle/>
          <a:p>
            <a:r>
              <a:rPr lang="fr-FR" sz="3600" dirty="0"/>
              <a:t>Incidents significatifs ou grave, des exemples</a:t>
            </a:r>
          </a:p>
        </p:txBody>
      </p:sp>
    </p:spTree>
    <p:extLst>
      <p:ext uri="{BB962C8B-B14F-4D97-AF65-F5344CB8AC3E}">
        <p14:creationId xmlns:p14="http://schemas.microsoft.com/office/powerpoint/2010/main" val="75140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Parallèle&#10;&#10;Le contenu généré par l’IA peut être incorrect.">
            <a:extLst>
              <a:ext uri="{FF2B5EF4-FFF2-40B4-BE49-F238E27FC236}">
                <a16:creationId xmlns:a16="http://schemas.microsoft.com/office/drawing/2014/main" id="{5A314BF0-E586-FAF1-8DB1-54456AEE2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578" y="191386"/>
            <a:ext cx="9999921" cy="666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8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628BA257-E7CC-72BD-BC53-12D861FB4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6657" y="712381"/>
            <a:ext cx="6694714" cy="3636335"/>
          </a:xfrm>
        </p:spPr>
        <p:txBody>
          <a:bodyPr/>
          <a:lstStyle/>
          <a:p>
            <a:pPr algn="l"/>
            <a:endParaRPr lang="fr-FR" sz="1600" dirty="0"/>
          </a:p>
          <a:p>
            <a:pPr algn="l"/>
            <a:r>
              <a:rPr lang="fr-FR" sz="1600" dirty="0"/>
              <a:t>Crit.3.1-07-ee03-ASY : L'établissement déploie </a:t>
            </a:r>
            <a:r>
              <a:rPr lang="fr-FR" sz="1600" b="1" dirty="0"/>
              <a:t>un plan de formation </a:t>
            </a:r>
            <a:r>
              <a:rPr lang="fr-FR" sz="1600" dirty="0" err="1"/>
              <a:t>pluri-annuel</a:t>
            </a:r>
            <a:r>
              <a:rPr lang="fr-FR" sz="1600" dirty="0"/>
              <a:t> à la sécurité et l’hygiène informatique et organise des </a:t>
            </a:r>
            <a:r>
              <a:rPr lang="fr-FR" sz="1600" b="1" dirty="0"/>
              <a:t>actions de sensibilisation </a:t>
            </a:r>
            <a:r>
              <a:rPr lang="fr-FR" sz="1600" dirty="0"/>
              <a:t>à destination de tous les professionnels.</a:t>
            </a:r>
          </a:p>
          <a:p>
            <a:pPr algn="l"/>
            <a:r>
              <a:rPr lang="fr-FR" sz="1600" dirty="0"/>
              <a:t>Crit.3.1-07-ee04-ASY : L'établissement a formé des </a:t>
            </a:r>
            <a:r>
              <a:rPr lang="fr-FR" sz="1600" b="1" dirty="0"/>
              <a:t>référents sécurité SI </a:t>
            </a:r>
            <a:r>
              <a:rPr lang="fr-FR" sz="1600" dirty="0"/>
              <a:t>en relais des équipes SI </a:t>
            </a:r>
            <a:r>
              <a:rPr lang="fr-FR" sz="1600" b="1" dirty="0"/>
              <a:t>dans les secteurs de soins.</a:t>
            </a:r>
          </a:p>
          <a:p>
            <a:pPr algn="l"/>
            <a:r>
              <a:rPr lang="fr-FR" sz="1600" dirty="0"/>
              <a:t>Crit.3.1-07-ee05-ASY : Les</a:t>
            </a:r>
            <a:r>
              <a:rPr lang="fr-FR" sz="1600" b="1" dirty="0"/>
              <a:t> incidents </a:t>
            </a:r>
            <a:r>
              <a:rPr lang="fr-FR" sz="1600" dirty="0"/>
              <a:t>significatifs ou graves de sécurité des systèmes d'information </a:t>
            </a:r>
            <a:r>
              <a:rPr lang="fr-FR" sz="1600" b="1" dirty="0"/>
              <a:t>sont déclarés </a:t>
            </a:r>
            <a:r>
              <a:rPr lang="fr-FR" sz="1600" dirty="0"/>
              <a:t>sans délai auprès de l’Agence du numérique en santé. Les recommandations et les mesures d'urgence proposées par l’ANSSI, pour limiter l'impact de ceux-ci et destinées à améliorer leur sécurité sont mises en œuvre. À défaut d’incidents significatifs ou graves ayant justifié une déclaration, l’établissement a une procédure qui permet de qualifier ce qui relève d’un </a:t>
            </a:r>
            <a:r>
              <a:rPr lang="fr-FR" sz="1600" b="1" dirty="0"/>
              <a:t>incident significatif</a:t>
            </a:r>
            <a:r>
              <a:rPr lang="fr-FR" sz="1600" dirty="0"/>
              <a:t>.</a:t>
            </a:r>
          </a:p>
          <a:p>
            <a:pPr algn="l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D4CD8B4-5B19-4F2D-8E68-13CC1A36F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993" y="478611"/>
            <a:ext cx="4309641" cy="1294503"/>
          </a:xfrm>
        </p:spPr>
        <p:txBody>
          <a:bodyPr/>
          <a:lstStyle/>
          <a:p>
            <a:r>
              <a:rPr lang="fr-FR" sz="2400" dirty="0"/>
              <a:t>Critère n°3.1-07 : Les risques de sécurité numérique sont maîtrisés</a:t>
            </a:r>
          </a:p>
        </p:txBody>
      </p:sp>
    </p:spTree>
    <p:extLst>
      <p:ext uri="{BB962C8B-B14F-4D97-AF65-F5344CB8AC3E}">
        <p14:creationId xmlns:p14="http://schemas.microsoft.com/office/powerpoint/2010/main" val="1477401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33957A46-A591-03C7-7E58-DF78EAA11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8428" y="478611"/>
            <a:ext cx="6365663" cy="5900777"/>
          </a:xfrm>
        </p:spPr>
        <p:txBody>
          <a:bodyPr/>
          <a:lstStyle/>
          <a:p>
            <a:pPr algn="l"/>
            <a:r>
              <a:rPr lang="fr-FR" sz="2000" dirty="0"/>
              <a:t>Crit.3.1-08-ee01-ASY : Les règles d’habilitation (accès, droit d'usage...) du système d’information de santé sont définies.</a:t>
            </a:r>
          </a:p>
          <a:p>
            <a:pPr algn="l"/>
            <a:r>
              <a:rPr lang="fr-FR" sz="2000" dirty="0"/>
              <a:t>Crit.3.1-08-ee02-ASY : Pour proscrire les comptes génériques, l'établissement gère les arrivées/départs pour l’octroi des habilitations au système d'information (notamment pour les intérimaires, étudiants, stagiaires...). </a:t>
            </a:r>
          </a:p>
          <a:p>
            <a:pPr algn="l"/>
            <a:r>
              <a:rPr lang="fr-FR" sz="2000" dirty="0"/>
              <a:t>Crit.3.1-08-ee03-ASY : L’établissement octroie un poste de l'établissement (poste professionnel) au personnel en mobilité (astreintes ou travail à distance) ou un dispositif d’ouverture de sessions à distance. </a:t>
            </a:r>
          </a:p>
          <a:p>
            <a:pPr algn="l"/>
            <a:r>
              <a:rPr lang="fr-FR" sz="2000" dirty="0"/>
              <a:t>Crit.3.1-08-ee04-ASY : Pour les accès à distance, les identités et accès aux données de santé sont gérés par un système d'authentification renforcé avec deux facteurs.</a:t>
            </a:r>
          </a:p>
          <a:p>
            <a:pPr algn="l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3540F79-3EAF-02E0-9300-05528F461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908" y="478611"/>
            <a:ext cx="4309641" cy="2089521"/>
          </a:xfrm>
        </p:spPr>
        <p:txBody>
          <a:bodyPr/>
          <a:lstStyle/>
          <a:p>
            <a:r>
              <a:rPr lang="fr-FR" sz="2400" dirty="0"/>
              <a:t>Critère n°3.1-08 : L'identification des utilisateurs et des patients dans le système d'information est sécurisée</a:t>
            </a:r>
          </a:p>
        </p:txBody>
      </p:sp>
    </p:spTree>
    <p:extLst>
      <p:ext uri="{BB962C8B-B14F-4D97-AF65-F5344CB8AC3E}">
        <p14:creationId xmlns:p14="http://schemas.microsoft.com/office/powerpoint/2010/main" val="9823732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CECQ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B4159"/>
      </a:accent1>
      <a:accent2>
        <a:srgbClr val="F19D70"/>
      </a:accent2>
      <a:accent3>
        <a:srgbClr val="4B718A"/>
      </a:accent3>
      <a:accent4>
        <a:srgbClr val="93B7B3"/>
      </a:accent4>
      <a:accent5>
        <a:srgbClr val="797979"/>
      </a:accent5>
      <a:accent6>
        <a:srgbClr val="919191"/>
      </a:accent6>
      <a:hlink>
        <a:srgbClr val="009192"/>
      </a:hlink>
      <a:folHlink>
        <a:srgbClr val="FF93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b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CECQA_potx [Lecture seule]" id="{030B3558-DCCD-45A1-8DE0-A9AC3A770B37}" vid="{4EF57D8A-90B8-47E2-9AD3-74E7549457D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605FF6A0EA48428DE933791AD4FD00" ma:contentTypeVersion="17" ma:contentTypeDescription="Crée un document." ma:contentTypeScope="" ma:versionID="9e26de53ac10ceb81dbe2ba434220986">
  <xsd:schema xmlns:xsd="http://www.w3.org/2001/XMLSchema" xmlns:xs="http://www.w3.org/2001/XMLSchema" xmlns:p="http://schemas.microsoft.com/office/2006/metadata/properties" xmlns:ns2="2a8d722c-d242-47fa-826f-86b2f1fa5aea" xmlns:ns3="b15e59e7-5ea4-4cd6-a810-ee096dfc3558" targetNamespace="http://schemas.microsoft.com/office/2006/metadata/properties" ma:root="true" ma:fieldsID="a6cd01bedbe84193ad9b9b845f00108a" ns2:_="" ns3:_="">
    <xsd:import namespace="2a8d722c-d242-47fa-826f-86b2f1fa5aea"/>
    <xsd:import namespace="b15e59e7-5ea4-4cd6-a810-ee096dfc355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_Flow_SignoffStatus" minOccurs="0"/>
                <xsd:element ref="ns3:MediaLengthInSecond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d722c-d242-47fa-826f-86b2f1fa5ae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5b03b68-29da-49aa-8ff3-9b936bc07a39}" ma:internalName="TaxCatchAll" ma:showField="CatchAllData" ma:web="2a8d722c-d242-47fa-826f-86b2f1fa5a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e59e7-5ea4-4cd6-a810-ee096dfc35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5" nillable="true" ma:displayName="État de validation" ma:internalName="_x00c9_tat_x0020_de_x0020_validation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6b36ff21-6ba8-4257-b34f-50ed9eb663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15e59e7-5ea4-4cd6-a810-ee096dfc3558" xsi:nil="true"/>
    <_dlc_DocId xmlns="2a8d722c-d242-47fa-826f-86b2f1fa5aea">3PYUKQXUSKC5-2088254452-529770</_dlc_DocId>
    <lcf76f155ced4ddcb4097134ff3c332f xmlns="b15e59e7-5ea4-4cd6-a810-ee096dfc3558">
      <Terms xmlns="http://schemas.microsoft.com/office/infopath/2007/PartnerControls"/>
    </lcf76f155ced4ddcb4097134ff3c332f>
    <TaxCatchAll xmlns="2a8d722c-d242-47fa-826f-86b2f1fa5aea" xsi:nil="true"/>
    <_dlc_DocIdUrl xmlns="2a8d722c-d242-47fa-826f-86b2f1fa5aea">
      <Url>https://ccecqatemp.sharepoint.com/sites/N/_layouts/15/DocIdRedir.aspx?ID=3PYUKQXUSKC5-2088254452-529770</Url>
      <Description>3PYUKQXUSKC5-2088254452-529770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16C172-C593-4EDB-BB5F-09266446E3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8d722c-d242-47fa-826f-86b2f1fa5aea"/>
    <ds:schemaRef ds:uri="b15e59e7-5ea4-4cd6-a810-ee096dfc35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AC9721-9178-464B-934E-8406005DD4A6}">
  <ds:schemaRefs>
    <ds:schemaRef ds:uri="http://schemas.microsoft.com/office/2006/metadata/properties"/>
    <ds:schemaRef ds:uri="http://schemas.microsoft.com/office/infopath/2007/PartnerControls"/>
    <ds:schemaRef ds:uri="b15e59e7-5ea4-4cd6-a810-ee096dfc3558"/>
    <ds:schemaRef ds:uri="2a8d722c-d242-47fa-826f-86b2f1fa5aea"/>
  </ds:schemaRefs>
</ds:datastoreItem>
</file>

<file path=customXml/itemProps3.xml><?xml version="1.0" encoding="utf-8"?>
<ds:datastoreItem xmlns:ds="http://schemas.openxmlformats.org/officeDocument/2006/customXml" ds:itemID="{4E9A26E1-3874-478F-8A0D-B4CCC7637AC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60F422D-FB61-492B-BC04-1EE8DC2544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CCECQA MODELE PRESENTATION</Template>
  <TotalTime>721</TotalTime>
  <Words>1740</Words>
  <Application>Microsoft Office PowerPoint</Application>
  <PresentationFormat>Grand écran</PresentationFormat>
  <Paragraphs>121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Barlow</vt:lpstr>
      <vt:lpstr>Barlow Medium</vt:lpstr>
      <vt:lpstr>Calibri</vt:lpstr>
      <vt:lpstr>Thème Office</vt:lpstr>
      <vt:lpstr>Présentation PowerPoint</vt:lpstr>
      <vt:lpstr>Sécurité numérique en visite HAS : exigences et organisation</vt:lpstr>
      <vt:lpstr>Investigations en visite</vt:lpstr>
      <vt:lpstr>Audits de sécurité numérique</vt:lpstr>
      <vt:lpstr>Exercices cyber, scenario Des exemples</vt:lpstr>
      <vt:lpstr>Incidents significatifs ou grave, des exemples</vt:lpstr>
      <vt:lpstr>Présentation PowerPoint</vt:lpstr>
      <vt:lpstr>Critère n°3.1-07 : Les risques de sécurité numérique sont maîtrisés</vt:lpstr>
      <vt:lpstr>Critère n°3.1-08 : L'identification des utilisateurs et des patients dans le système d'information est sécurisée</vt:lpstr>
      <vt:lpstr>Critère n°3.1-09 : Les données du patient sont sécurisées</vt:lpstr>
      <vt:lpstr>Intelligence Artificielle</vt:lpstr>
      <vt:lpstr>Critère n°3.4-05 : L'établissement pilote l'usage des dispositifs médicaux numériques professionnels, en particulier ceux faisant appel à l'intelligence artificielle</vt:lpstr>
      <vt:lpstr>Critère n°3.4-06 : L’établissement utilise des outils technologiques innovants sans finalité médicale pour améliorer son organisation, en particulier ceux faisant appel à l'intelligence artificielle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Catherine Pourin</dc:creator>
  <cp:lastModifiedBy>Fabrice D HOLLANDER</cp:lastModifiedBy>
  <cp:revision>15</cp:revision>
  <dcterms:created xsi:type="dcterms:W3CDTF">2024-09-06T09:52:50Z</dcterms:created>
  <dcterms:modified xsi:type="dcterms:W3CDTF">2026-04-27T13:44:36Z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0x01010066605FF6A0EA48428DE933791AD4FD00</vt:lpwstr>
  </property>
  <property fmtid="{D5CDD505-2E9C-101B-9397-08002B2CF9AE}" pid="3" name="MediaServiceImageTags">
    <vt:lpwstr/>
  </property>
  <property fmtid="{D5CDD505-2E9C-101B-9397-08002B2CF9AE}" pid="4" name="_dlc_DocIdItemGuid">
    <vt:lpwstr>25c149c3-b6b7-4dc9-8c37-ad27fcc7e670</vt:lpwstr>
  </property>
</Properties>
</file>